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8" r:id="rId3"/>
    <p:sldId id="262" r:id="rId4"/>
    <p:sldId id="261" r:id="rId5"/>
    <p:sldId id="267" r:id="rId6"/>
    <p:sldId id="259" r:id="rId7"/>
    <p:sldId id="265" r:id="rId8"/>
    <p:sldId id="268" r:id="rId9"/>
    <p:sldId id="260" r:id="rId10"/>
    <p:sldId id="263" r:id="rId11"/>
    <p:sldId id="264" r:id="rId12"/>
  </p:sldIdLst>
  <p:sldSz cx="12192000" cy="6858000"/>
  <p:notesSz cx="6800850" cy="9932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B97A3-4424-4CAF-8961-181A8C0373E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0D006DE-4208-4696-B98A-1AA7BD23C732}">
      <dgm:prSet/>
      <dgm:spPr/>
      <dgm:t>
        <a:bodyPr/>
        <a:lstStyle/>
        <a:p>
          <a:r>
            <a:rPr lang="en-IE" dirty="0"/>
            <a:t>Good attendance is vital for children to thrive socially and educationally.</a:t>
          </a:r>
          <a:endParaRPr lang="en-US" dirty="0"/>
        </a:p>
      </dgm:t>
    </dgm:pt>
    <dgm:pt modelId="{6C9AAF4E-3225-4074-BCF8-1C6349089912}" type="parTrans" cxnId="{0BA9D679-8B0D-49CC-85F2-F6922E3A9F20}">
      <dgm:prSet/>
      <dgm:spPr/>
      <dgm:t>
        <a:bodyPr/>
        <a:lstStyle/>
        <a:p>
          <a:endParaRPr lang="en-US"/>
        </a:p>
      </dgm:t>
    </dgm:pt>
    <dgm:pt modelId="{3ED4755F-662E-41D2-BB83-8C723F88315F}" type="sibTrans" cxnId="{0BA9D679-8B0D-49CC-85F2-F6922E3A9F20}">
      <dgm:prSet/>
      <dgm:spPr/>
      <dgm:t>
        <a:bodyPr/>
        <a:lstStyle/>
        <a:p>
          <a:endParaRPr lang="en-US"/>
        </a:p>
      </dgm:t>
    </dgm:pt>
    <dgm:pt modelId="{B1CDA94F-6961-4BD0-88F7-7E471141AA56}">
      <dgm:prSet/>
      <dgm:spPr/>
      <dgm:t>
        <a:bodyPr/>
        <a:lstStyle/>
        <a:p>
          <a:r>
            <a:rPr lang="en-IE" dirty="0"/>
            <a:t>If your child is absent for any </a:t>
          </a:r>
          <a:r>
            <a:rPr lang="en-IE" dirty="0" smtClean="0"/>
            <a:t>reason please fill in an absence note on the school website or send </a:t>
          </a:r>
          <a:r>
            <a:rPr lang="en-IE" dirty="0"/>
            <a:t>a written note of explanation to the class teacher on their return.  </a:t>
          </a:r>
          <a:endParaRPr lang="en-US" dirty="0"/>
        </a:p>
      </dgm:t>
    </dgm:pt>
    <dgm:pt modelId="{FC5B738F-43D7-42C8-BFD5-701270A03A7D}" type="parTrans" cxnId="{1B101C90-1842-4056-95D7-A014DE87FE47}">
      <dgm:prSet/>
      <dgm:spPr/>
      <dgm:t>
        <a:bodyPr/>
        <a:lstStyle/>
        <a:p>
          <a:endParaRPr lang="en-US"/>
        </a:p>
      </dgm:t>
    </dgm:pt>
    <dgm:pt modelId="{2C564ABF-319A-4F33-B816-3C62084DEEB2}" type="sibTrans" cxnId="{1B101C90-1842-4056-95D7-A014DE87FE47}">
      <dgm:prSet/>
      <dgm:spPr/>
      <dgm:t>
        <a:bodyPr/>
        <a:lstStyle/>
        <a:p>
          <a:endParaRPr lang="en-US"/>
        </a:p>
      </dgm:t>
    </dgm:pt>
    <dgm:pt modelId="{21894FBD-4FE2-4AD1-8AC5-9BEE4DCA3EBB}">
      <dgm:prSet/>
      <dgm:spPr/>
      <dgm:t>
        <a:bodyPr/>
        <a:lstStyle/>
        <a:p>
          <a:r>
            <a:rPr lang="en-IE" dirty="0"/>
            <a:t>If a child is absent for 20 days or more the school is obliged to report this to the National Educational Welfare Board.  </a:t>
          </a:r>
          <a:endParaRPr lang="en-US" dirty="0"/>
        </a:p>
      </dgm:t>
    </dgm:pt>
    <dgm:pt modelId="{B6ED778A-6FB6-4DFB-91D6-7814B7B7FA9B}" type="parTrans" cxnId="{18D683E8-5569-4F5B-9220-451CFA518BA7}">
      <dgm:prSet/>
      <dgm:spPr/>
      <dgm:t>
        <a:bodyPr/>
        <a:lstStyle/>
        <a:p>
          <a:endParaRPr lang="en-US"/>
        </a:p>
      </dgm:t>
    </dgm:pt>
    <dgm:pt modelId="{5F9694F9-9740-406E-9251-C116DC99E6BD}" type="sibTrans" cxnId="{18D683E8-5569-4F5B-9220-451CFA518BA7}">
      <dgm:prSet/>
      <dgm:spPr/>
      <dgm:t>
        <a:bodyPr/>
        <a:lstStyle/>
        <a:p>
          <a:endParaRPr lang="en-US"/>
        </a:p>
      </dgm:t>
    </dgm:pt>
    <dgm:pt modelId="{436121EA-CC6F-4D93-A02E-4A9C727B690C}" type="pres">
      <dgm:prSet presAssocID="{F7FB97A3-4424-4CAF-8961-181A8C0373EF}" presName="diagram" presStyleCnt="0">
        <dgm:presLayoutVars>
          <dgm:dir/>
          <dgm:resizeHandles val="exact"/>
        </dgm:presLayoutVars>
      </dgm:prSet>
      <dgm:spPr/>
      <dgm:t>
        <a:bodyPr/>
        <a:lstStyle/>
        <a:p>
          <a:endParaRPr lang="en-US"/>
        </a:p>
      </dgm:t>
    </dgm:pt>
    <dgm:pt modelId="{2199FB45-2E67-4CC4-8C32-20B8C6CD3278}" type="pres">
      <dgm:prSet presAssocID="{70D006DE-4208-4696-B98A-1AA7BD23C732}" presName="node" presStyleLbl="node1" presStyleIdx="0" presStyleCnt="3">
        <dgm:presLayoutVars>
          <dgm:bulletEnabled val="1"/>
        </dgm:presLayoutVars>
      </dgm:prSet>
      <dgm:spPr/>
      <dgm:t>
        <a:bodyPr/>
        <a:lstStyle/>
        <a:p>
          <a:endParaRPr lang="en-US"/>
        </a:p>
      </dgm:t>
    </dgm:pt>
    <dgm:pt modelId="{EF51767F-43FB-4180-AE3A-820221321A78}" type="pres">
      <dgm:prSet presAssocID="{3ED4755F-662E-41D2-BB83-8C723F88315F}" presName="sibTrans" presStyleCnt="0"/>
      <dgm:spPr/>
    </dgm:pt>
    <dgm:pt modelId="{149C38CF-EBD6-45AF-9B4C-5FE232332486}" type="pres">
      <dgm:prSet presAssocID="{B1CDA94F-6961-4BD0-88F7-7E471141AA56}" presName="node" presStyleLbl="node1" presStyleIdx="1" presStyleCnt="3">
        <dgm:presLayoutVars>
          <dgm:bulletEnabled val="1"/>
        </dgm:presLayoutVars>
      </dgm:prSet>
      <dgm:spPr/>
      <dgm:t>
        <a:bodyPr/>
        <a:lstStyle/>
        <a:p>
          <a:endParaRPr lang="en-US"/>
        </a:p>
      </dgm:t>
    </dgm:pt>
    <dgm:pt modelId="{A743D5A0-3B41-4B44-8ECF-64367AEF1E06}" type="pres">
      <dgm:prSet presAssocID="{2C564ABF-319A-4F33-B816-3C62084DEEB2}" presName="sibTrans" presStyleCnt="0"/>
      <dgm:spPr/>
    </dgm:pt>
    <dgm:pt modelId="{B36AC055-C16F-4DFC-A17C-05B0C00B681F}" type="pres">
      <dgm:prSet presAssocID="{21894FBD-4FE2-4AD1-8AC5-9BEE4DCA3EBB}" presName="node" presStyleLbl="node1" presStyleIdx="2" presStyleCnt="3">
        <dgm:presLayoutVars>
          <dgm:bulletEnabled val="1"/>
        </dgm:presLayoutVars>
      </dgm:prSet>
      <dgm:spPr/>
      <dgm:t>
        <a:bodyPr/>
        <a:lstStyle/>
        <a:p>
          <a:endParaRPr lang="en-US"/>
        </a:p>
      </dgm:t>
    </dgm:pt>
  </dgm:ptLst>
  <dgm:cxnLst>
    <dgm:cxn modelId="{18D683E8-5569-4F5B-9220-451CFA518BA7}" srcId="{F7FB97A3-4424-4CAF-8961-181A8C0373EF}" destId="{21894FBD-4FE2-4AD1-8AC5-9BEE4DCA3EBB}" srcOrd="2" destOrd="0" parTransId="{B6ED778A-6FB6-4DFB-91D6-7814B7B7FA9B}" sibTransId="{5F9694F9-9740-406E-9251-C116DC99E6BD}"/>
    <dgm:cxn modelId="{89D5431B-6009-43F9-9AEC-272BEBDFA2CB}" type="presOf" srcId="{70D006DE-4208-4696-B98A-1AA7BD23C732}" destId="{2199FB45-2E67-4CC4-8C32-20B8C6CD3278}" srcOrd="0" destOrd="0" presId="urn:microsoft.com/office/officeart/2005/8/layout/default"/>
    <dgm:cxn modelId="{1B101C90-1842-4056-95D7-A014DE87FE47}" srcId="{F7FB97A3-4424-4CAF-8961-181A8C0373EF}" destId="{B1CDA94F-6961-4BD0-88F7-7E471141AA56}" srcOrd="1" destOrd="0" parTransId="{FC5B738F-43D7-42C8-BFD5-701270A03A7D}" sibTransId="{2C564ABF-319A-4F33-B816-3C62084DEEB2}"/>
    <dgm:cxn modelId="{0BA9D679-8B0D-49CC-85F2-F6922E3A9F20}" srcId="{F7FB97A3-4424-4CAF-8961-181A8C0373EF}" destId="{70D006DE-4208-4696-B98A-1AA7BD23C732}" srcOrd="0" destOrd="0" parTransId="{6C9AAF4E-3225-4074-BCF8-1C6349089912}" sibTransId="{3ED4755F-662E-41D2-BB83-8C723F88315F}"/>
    <dgm:cxn modelId="{55F8484C-9E76-4623-9B04-93544D0BC586}" type="presOf" srcId="{F7FB97A3-4424-4CAF-8961-181A8C0373EF}" destId="{436121EA-CC6F-4D93-A02E-4A9C727B690C}" srcOrd="0" destOrd="0" presId="urn:microsoft.com/office/officeart/2005/8/layout/default"/>
    <dgm:cxn modelId="{1423AEC7-D0B8-46C1-893A-E0E853079720}" type="presOf" srcId="{B1CDA94F-6961-4BD0-88F7-7E471141AA56}" destId="{149C38CF-EBD6-45AF-9B4C-5FE232332486}" srcOrd="0" destOrd="0" presId="urn:microsoft.com/office/officeart/2005/8/layout/default"/>
    <dgm:cxn modelId="{96F5D8DB-D7DB-4D4D-9F2C-3DAC2D7FDC83}" type="presOf" srcId="{21894FBD-4FE2-4AD1-8AC5-9BEE4DCA3EBB}" destId="{B36AC055-C16F-4DFC-A17C-05B0C00B681F}" srcOrd="0" destOrd="0" presId="urn:microsoft.com/office/officeart/2005/8/layout/default"/>
    <dgm:cxn modelId="{5FE2ECF3-C93B-447F-AE06-4A12E36E5878}" type="presParOf" srcId="{436121EA-CC6F-4D93-A02E-4A9C727B690C}" destId="{2199FB45-2E67-4CC4-8C32-20B8C6CD3278}" srcOrd="0" destOrd="0" presId="urn:microsoft.com/office/officeart/2005/8/layout/default"/>
    <dgm:cxn modelId="{80425A91-0276-4406-A1AA-6264C98ECC43}" type="presParOf" srcId="{436121EA-CC6F-4D93-A02E-4A9C727B690C}" destId="{EF51767F-43FB-4180-AE3A-820221321A78}" srcOrd="1" destOrd="0" presId="urn:microsoft.com/office/officeart/2005/8/layout/default"/>
    <dgm:cxn modelId="{C2150522-61AB-4874-BFEF-1162B00D5E60}" type="presParOf" srcId="{436121EA-CC6F-4D93-A02E-4A9C727B690C}" destId="{149C38CF-EBD6-45AF-9B4C-5FE232332486}" srcOrd="2" destOrd="0" presId="urn:microsoft.com/office/officeart/2005/8/layout/default"/>
    <dgm:cxn modelId="{055FBCDF-6275-46CA-BB25-7BE40D280F50}" type="presParOf" srcId="{436121EA-CC6F-4D93-A02E-4A9C727B690C}" destId="{A743D5A0-3B41-4B44-8ECF-64367AEF1E06}" srcOrd="3" destOrd="0" presId="urn:microsoft.com/office/officeart/2005/8/layout/default"/>
    <dgm:cxn modelId="{A6B6C316-6E54-49BA-9D75-48F2B62FC46C}" type="presParOf" srcId="{436121EA-CC6F-4D93-A02E-4A9C727B690C}" destId="{B36AC055-C16F-4DFC-A17C-05B0C00B681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FB45-2E67-4CC4-8C32-20B8C6CD3278}">
      <dsp:nvSpPr>
        <dsp:cNvPr id="0" name=""/>
        <dsp:cNvSpPr/>
      </dsp:nvSpPr>
      <dsp:spPr>
        <a:xfrm>
          <a:off x="0" y="787701"/>
          <a:ext cx="3406399" cy="20438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a:t>Good attendance is vital for children to thrive socially and educationally.</a:t>
          </a:r>
          <a:endParaRPr lang="en-US" sz="2300" kern="1200" dirty="0"/>
        </a:p>
      </dsp:txBody>
      <dsp:txXfrm>
        <a:off x="0" y="787701"/>
        <a:ext cx="3406399" cy="2043839"/>
      </dsp:txXfrm>
    </dsp:sp>
    <dsp:sp modelId="{149C38CF-EBD6-45AF-9B4C-5FE232332486}">
      <dsp:nvSpPr>
        <dsp:cNvPr id="0" name=""/>
        <dsp:cNvSpPr/>
      </dsp:nvSpPr>
      <dsp:spPr>
        <a:xfrm>
          <a:off x="3747038" y="787701"/>
          <a:ext cx="3406399" cy="2043839"/>
        </a:xfrm>
        <a:prstGeom prst="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a:t>If your child is absent for any </a:t>
          </a:r>
          <a:r>
            <a:rPr lang="en-IE" sz="2300" kern="1200" dirty="0" smtClean="0"/>
            <a:t>reason please fill in an absence note on the school website or send </a:t>
          </a:r>
          <a:r>
            <a:rPr lang="en-IE" sz="2300" kern="1200" dirty="0"/>
            <a:t>a written note of explanation to the class teacher on their return.  </a:t>
          </a:r>
          <a:endParaRPr lang="en-US" sz="2300" kern="1200" dirty="0"/>
        </a:p>
      </dsp:txBody>
      <dsp:txXfrm>
        <a:off x="3747038" y="787701"/>
        <a:ext cx="3406399" cy="2043839"/>
      </dsp:txXfrm>
    </dsp:sp>
    <dsp:sp modelId="{B36AC055-C16F-4DFC-A17C-05B0C00B681F}">
      <dsp:nvSpPr>
        <dsp:cNvPr id="0" name=""/>
        <dsp:cNvSpPr/>
      </dsp:nvSpPr>
      <dsp:spPr>
        <a:xfrm>
          <a:off x="7494077" y="787701"/>
          <a:ext cx="3406399" cy="2043839"/>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IE" sz="2300" kern="1200" dirty="0"/>
            <a:t>If a child is absent for 20 days or more the school is obliged to report this to the National Educational Welfare Board.  </a:t>
          </a:r>
          <a:endParaRPr lang="en-US" sz="2300" kern="1200" dirty="0"/>
        </a:p>
      </dsp:txBody>
      <dsp:txXfrm>
        <a:off x="7494077" y="787701"/>
        <a:ext cx="3406399" cy="20438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8/21/2023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46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8/21/2023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20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8/21/2023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726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594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8/21/2023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143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6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180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188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8/21/2023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994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8/21/2023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8329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8/21/2023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16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8/21/2023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466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53" r:id="rId6"/>
    <p:sldLayoutId id="2147483749" r:id="rId7"/>
    <p:sldLayoutId id="2147483750" r:id="rId8"/>
    <p:sldLayoutId id="2147483751" r:id="rId9"/>
    <p:sldLayoutId id="2147483752" r:id="rId10"/>
    <p:sldLayoutId id="2147483754"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arrigartns.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F52-93D0-100B-8871-D99E85A05641}"/>
              </a:ext>
            </a:extLst>
          </p:cNvPr>
          <p:cNvSpPr>
            <a:spLocks noGrp="1"/>
          </p:cNvSpPr>
          <p:nvPr>
            <p:ph type="ctrTitle"/>
          </p:nvPr>
        </p:nvSpPr>
        <p:spPr>
          <a:xfrm>
            <a:off x="1187355" y="4374204"/>
            <a:ext cx="9818390" cy="1029308"/>
          </a:xfrm>
        </p:spPr>
        <p:txBody>
          <a:bodyPr>
            <a:normAutofit/>
          </a:bodyPr>
          <a:lstStyle/>
          <a:p>
            <a:r>
              <a:rPr lang="en-IE" sz="6000"/>
              <a:t>Information For Parents</a:t>
            </a:r>
          </a:p>
        </p:txBody>
      </p:sp>
      <p:pic>
        <p:nvPicPr>
          <p:cNvPr id="5" name="Picture 4">
            <a:extLst>
              <a:ext uri="{FF2B5EF4-FFF2-40B4-BE49-F238E27FC236}">
                <a16:creationId xmlns:a16="http://schemas.microsoft.com/office/drawing/2014/main" id="{748AC90F-8A4F-D7FC-BE78-9379921C4F2B}"/>
              </a:ext>
            </a:extLst>
          </p:cNvPr>
          <p:cNvPicPr>
            <a:picLocks noChangeAspect="1"/>
          </p:cNvPicPr>
          <p:nvPr/>
        </p:nvPicPr>
        <p:blipFill rotWithShape="1">
          <a:blip r:embed="rId2"/>
          <a:srcRect t="6146" b="6146"/>
          <a:stretch/>
        </p:blipFill>
        <p:spPr>
          <a:xfrm>
            <a:off x="1023012" y="989297"/>
            <a:ext cx="9824112" cy="2628044"/>
          </a:xfrm>
          <a:prstGeom prst="rect">
            <a:avLst/>
          </a:prstGeom>
        </p:spPr>
      </p:pic>
    </p:spTree>
    <p:extLst>
      <p:ext uri="{BB962C8B-B14F-4D97-AF65-F5344CB8AC3E}">
        <p14:creationId xmlns:p14="http://schemas.microsoft.com/office/powerpoint/2010/main" val="171803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2B6C9846-B5AB-4E52-988D-F7E5865C9E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6F3D7E8E-8467-4198-87E0-ADC1B60467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45AFAA-90C5-BE61-E353-43817E600DDA}"/>
              </a:ext>
            </a:extLst>
          </p:cNvPr>
          <p:cNvSpPr>
            <a:spLocks noGrp="1"/>
          </p:cNvSpPr>
          <p:nvPr>
            <p:ph type="title"/>
          </p:nvPr>
        </p:nvSpPr>
        <p:spPr>
          <a:xfrm>
            <a:off x="1066800" y="5252936"/>
            <a:ext cx="10058400" cy="1028715"/>
          </a:xfrm>
        </p:spPr>
        <p:txBody>
          <a:bodyPr vert="horz" lIns="91440" tIns="45720" rIns="91440" bIns="45720" rtlCol="0">
            <a:normAutofit/>
          </a:bodyPr>
          <a:lstStyle/>
          <a:p>
            <a:pPr algn="ctr"/>
            <a:r>
              <a:rPr lang="en-US">
                <a:solidFill>
                  <a:schemeClr val="bg1"/>
                </a:solidFill>
              </a:rPr>
              <a:t>Attendance</a:t>
            </a:r>
          </a:p>
        </p:txBody>
      </p:sp>
      <p:graphicFrame>
        <p:nvGraphicFramePr>
          <p:cNvPr id="11" name="TextBox 6">
            <a:extLst>
              <a:ext uri="{FF2B5EF4-FFF2-40B4-BE49-F238E27FC236}">
                <a16:creationId xmlns:a16="http://schemas.microsoft.com/office/drawing/2014/main" id="{22473694-BFA8-815E-1720-E6580CD0FD08}"/>
              </a:ext>
            </a:extLst>
          </p:cNvPr>
          <p:cNvGraphicFramePr/>
          <p:nvPr>
            <p:extLst>
              <p:ext uri="{D42A27DB-BD31-4B8C-83A1-F6EECF244321}">
                <p14:modId xmlns:p14="http://schemas.microsoft.com/office/powerpoint/2010/main" val="2841722894"/>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E6AE7E6-828F-4AA0-CB09-AD6BB333781E}"/>
              </a:ext>
            </a:extLst>
          </p:cNvPr>
          <p:cNvSpPr txBox="1"/>
          <p:nvPr/>
        </p:nvSpPr>
        <p:spPr>
          <a:xfrm>
            <a:off x="3161489" y="3822970"/>
            <a:ext cx="6001966" cy="1015663"/>
          </a:xfrm>
          <a:prstGeom prst="rect">
            <a:avLst/>
          </a:prstGeom>
          <a:solidFill>
            <a:schemeClr val="accent2">
              <a:lumMod val="20000"/>
              <a:lumOff val="80000"/>
            </a:schemeClr>
          </a:solidFill>
        </p:spPr>
        <p:txBody>
          <a:bodyPr wrap="square" rtlCol="0">
            <a:spAutoFit/>
          </a:bodyPr>
          <a:lstStyle/>
          <a:p>
            <a:pPr algn="ctr"/>
            <a:r>
              <a:rPr lang="en-IE" sz="2000" b="1" dirty="0"/>
              <a:t>If your child will </a:t>
            </a:r>
            <a:r>
              <a:rPr lang="en-IE" sz="2000" b="1" dirty="0" smtClean="0"/>
              <a:t>be arriving </a:t>
            </a:r>
            <a:r>
              <a:rPr lang="en-IE" sz="2000" b="1" dirty="0"/>
              <a:t>late for school or has to leave school early for any reason please ring the school </a:t>
            </a:r>
            <a:r>
              <a:rPr lang="en-IE" sz="2000" b="1" dirty="0" smtClean="0"/>
              <a:t>office or email the school </a:t>
            </a:r>
            <a:r>
              <a:rPr lang="en-IE" sz="2000" b="1" dirty="0"/>
              <a:t>to notify us.</a:t>
            </a:r>
          </a:p>
        </p:txBody>
      </p:sp>
    </p:spTree>
    <p:extLst>
      <p:ext uri="{BB962C8B-B14F-4D97-AF65-F5344CB8AC3E}">
        <p14:creationId xmlns:p14="http://schemas.microsoft.com/office/powerpoint/2010/main" val="2000817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AEB48-6D28-CC50-0741-810CDE0893F5}"/>
              </a:ext>
            </a:extLst>
          </p:cNvPr>
          <p:cNvSpPr>
            <a:spLocks noGrp="1"/>
          </p:cNvSpPr>
          <p:nvPr>
            <p:ph type="title"/>
          </p:nvPr>
        </p:nvSpPr>
        <p:spPr>
          <a:xfrm>
            <a:off x="5172074" y="286603"/>
            <a:ext cx="5983605" cy="1450757"/>
          </a:xfrm>
        </p:spPr>
        <p:txBody>
          <a:bodyPr>
            <a:normAutofit/>
          </a:bodyPr>
          <a:lstStyle/>
          <a:p>
            <a:r>
              <a:rPr lang="en-IE" dirty="0"/>
              <a:t>Child Protection </a:t>
            </a:r>
          </a:p>
        </p:txBody>
      </p:sp>
      <p:pic>
        <p:nvPicPr>
          <p:cNvPr id="1026" name="Picture 2" descr="Child Protection Policy - Heywood Community School">
            <a:extLst>
              <a:ext uri="{FF2B5EF4-FFF2-40B4-BE49-F238E27FC236}">
                <a16:creationId xmlns:a16="http://schemas.microsoft.com/office/drawing/2014/main" id="{9A6E6CC0-5109-989D-270D-425E4CAC0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5"/>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5AECC19C-2FE2-882D-F530-764E893D948D}"/>
              </a:ext>
            </a:extLst>
          </p:cNvPr>
          <p:cNvPicPr>
            <a:picLocks noGrp="1" noChangeAspect="1"/>
          </p:cNvPicPr>
          <p:nvPr>
            <p:ph idx="1"/>
          </p:nvPr>
        </p:nvPicPr>
        <p:blipFill>
          <a:blip r:embed="rId3"/>
          <a:stretch>
            <a:fillRect/>
          </a:stretch>
        </p:blipFill>
        <p:spPr>
          <a:xfrm>
            <a:off x="5022517" y="2196663"/>
            <a:ext cx="6384371" cy="4204131"/>
          </a:xfrm>
        </p:spPr>
      </p:pic>
      <p:sp>
        <p:nvSpPr>
          <p:cNvPr id="75"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4498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121F-5E28-6418-0BA7-56467317DA7E}"/>
              </a:ext>
            </a:extLst>
          </p:cNvPr>
          <p:cNvSpPr>
            <a:spLocks noGrp="1"/>
          </p:cNvSpPr>
          <p:nvPr>
            <p:ph type="title"/>
          </p:nvPr>
        </p:nvSpPr>
        <p:spPr>
          <a:xfrm>
            <a:off x="2499360" y="228601"/>
            <a:ext cx="6751320" cy="1460182"/>
          </a:xfrm>
        </p:spPr>
        <p:txBody>
          <a:bodyPr>
            <a:normAutofit/>
          </a:bodyPr>
          <a:lstStyle/>
          <a:p>
            <a:r>
              <a:rPr lang="en-IE" dirty="0"/>
              <a:t>Our School Day</a:t>
            </a:r>
          </a:p>
        </p:txBody>
      </p:sp>
      <p:sp>
        <p:nvSpPr>
          <p:cNvPr id="3" name="Content Placeholder 2">
            <a:extLst>
              <a:ext uri="{FF2B5EF4-FFF2-40B4-BE49-F238E27FC236}">
                <a16:creationId xmlns:a16="http://schemas.microsoft.com/office/drawing/2014/main" id="{BF5DD5B2-1AC8-D272-AC06-FA2ECE663D11}"/>
              </a:ext>
            </a:extLst>
          </p:cNvPr>
          <p:cNvSpPr>
            <a:spLocks noGrp="1"/>
          </p:cNvSpPr>
          <p:nvPr>
            <p:ph idx="1"/>
          </p:nvPr>
        </p:nvSpPr>
        <p:spPr>
          <a:xfrm>
            <a:off x="929640" y="2750937"/>
            <a:ext cx="10058400" cy="3760891"/>
          </a:xfrm>
        </p:spPr>
        <p:txBody>
          <a:bodyPr/>
          <a:lstStyle/>
          <a:p>
            <a:pPr>
              <a:buFont typeface="Wingdings" panose="05000000000000000000" pitchFamily="2" charset="2"/>
              <a:buChar char="q"/>
            </a:pPr>
            <a:r>
              <a:rPr lang="en-IE" sz="3200" dirty="0"/>
              <a:t>Children are welcome to arrive at the school from 9.10am each morning.  No supervision is provided before this time.  Infants finish at 2pm and all other classes finish at 3pm.</a:t>
            </a:r>
          </a:p>
          <a:p>
            <a:pPr>
              <a:buFont typeface="Wingdings" panose="05000000000000000000" pitchFamily="2" charset="2"/>
              <a:buChar char="q"/>
            </a:pPr>
            <a:r>
              <a:rPr lang="en-IE" sz="3200" dirty="0"/>
              <a:t>Any child going on the school bus will leave the school at </a:t>
            </a:r>
            <a:r>
              <a:rPr lang="en-IE" sz="3200" dirty="0" smtClean="0"/>
              <a:t>1.50pm </a:t>
            </a:r>
            <a:r>
              <a:rPr lang="en-IE" sz="3200" dirty="0"/>
              <a:t>each </a:t>
            </a:r>
            <a:r>
              <a:rPr lang="en-IE" sz="3200" dirty="0" smtClean="0"/>
              <a:t>day for Junior &amp; Senior Infants &amp; 2.50pm for all other classes.</a:t>
            </a:r>
            <a:endParaRPr lang="en-IE" sz="3200" dirty="0"/>
          </a:p>
          <a:p>
            <a:pPr marL="0" indent="0">
              <a:buNone/>
            </a:pPr>
            <a:endParaRPr lang="en-IE" dirty="0"/>
          </a:p>
        </p:txBody>
      </p:sp>
      <p:pic>
        <p:nvPicPr>
          <p:cNvPr id="1030" name="Picture 6" descr="Daily Schedule - Archdale Elementary School">
            <a:extLst>
              <a:ext uri="{FF2B5EF4-FFF2-40B4-BE49-F238E27FC236}">
                <a16:creationId xmlns:a16="http://schemas.microsoft.com/office/drawing/2014/main" id="{938E2CF5-F1F6-8A59-5C4E-7857DDEFBBC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774180" y="958692"/>
            <a:ext cx="3540760" cy="167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B4056F-1959-4627-A683-77F6C0603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2F9836-99E7-3146-00AC-FD24048508D2}"/>
              </a:ext>
            </a:extLst>
          </p:cNvPr>
          <p:cNvPicPr>
            <a:picLocks noChangeAspect="1"/>
          </p:cNvPicPr>
          <p:nvPr/>
        </p:nvPicPr>
        <p:blipFill>
          <a:blip r:embed="rId2"/>
          <a:stretch>
            <a:fillRect/>
          </a:stretch>
        </p:blipFill>
        <p:spPr>
          <a:xfrm>
            <a:off x="633999" y="796950"/>
            <a:ext cx="10925102" cy="3250219"/>
          </a:xfrm>
          <a:prstGeom prst="rect">
            <a:avLst/>
          </a:prstGeom>
        </p:spPr>
      </p:pic>
      <p:sp>
        <p:nvSpPr>
          <p:cNvPr id="12" name="Rectangle 11">
            <a:extLst>
              <a:ext uri="{FF2B5EF4-FFF2-40B4-BE49-F238E27FC236}">
                <a16:creationId xmlns:a16="http://schemas.microsoft.com/office/drawing/2014/main" id="{D8D7349B-C9FA-4FCE-A1FF-948F460A3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554906"/>
            <a:ext cx="12188952" cy="2303094"/>
          </a:xfrm>
          <a:prstGeom prst="rect">
            <a:avLst/>
          </a:prstGeom>
          <a:solidFill>
            <a:srgbClr val="4658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CCEE64-7B8E-3C00-5296-214BB4F91312}"/>
              </a:ext>
            </a:extLst>
          </p:cNvPr>
          <p:cNvSpPr>
            <a:spLocks noGrp="1"/>
          </p:cNvSpPr>
          <p:nvPr>
            <p:ph type="title"/>
          </p:nvPr>
        </p:nvSpPr>
        <p:spPr>
          <a:xfrm>
            <a:off x="633998" y="4905301"/>
            <a:ext cx="4988879" cy="1554485"/>
          </a:xfrm>
        </p:spPr>
        <p:txBody>
          <a:bodyPr anchor="ctr">
            <a:normAutofit/>
          </a:bodyPr>
          <a:lstStyle/>
          <a:p>
            <a:pPr algn="r"/>
            <a:r>
              <a:rPr lang="en-IE" sz="4000">
                <a:solidFill>
                  <a:srgbClr val="FFFFFF"/>
                </a:solidFill>
              </a:rPr>
              <a:t>Our Junior Infants Transition Timetable</a:t>
            </a:r>
          </a:p>
        </p:txBody>
      </p:sp>
      <p:cxnSp>
        <p:nvCxnSpPr>
          <p:cNvPr id="14" name="Straight Connector 13">
            <a:extLst>
              <a:ext uri="{FF2B5EF4-FFF2-40B4-BE49-F238E27FC236}">
                <a16:creationId xmlns:a16="http://schemas.microsoft.com/office/drawing/2014/main" id="{55646586-8E5D-4A2B-BDA9-01CE28AC89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0770" y="5247564"/>
            <a:ext cx="0" cy="873457"/>
          </a:xfrm>
          <a:prstGeom prst="line">
            <a:avLst/>
          </a:prstGeom>
          <a:ln w="19050">
            <a:solidFill>
              <a:srgbClr val="F53D0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A6A656-5AC0-680B-176E-449949BADEDD}"/>
              </a:ext>
            </a:extLst>
          </p:cNvPr>
          <p:cNvSpPr>
            <a:spLocks noGrp="1"/>
          </p:cNvSpPr>
          <p:nvPr>
            <p:ph idx="1"/>
          </p:nvPr>
        </p:nvSpPr>
        <p:spPr>
          <a:xfrm>
            <a:off x="6095983" y="4889810"/>
            <a:ext cx="5493699" cy="1554485"/>
          </a:xfrm>
        </p:spPr>
        <p:txBody>
          <a:bodyPr anchor="ctr">
            <a:normAutofit/>
          </a:bodyPr>
          <a:lstStyle/>
          <a:p>
            <a:pPr marL="0" indent="0">
              <a:buNone/>
            </a:pPr>
            <a:r>
              <a:rPr lang="en-GB" sz="2200" dirty="0">
                <a:solidFill>
                  <a:srgbClr val="FFFFFF"/>
                </a:solidFill>
              </a:rPr>
              <a:t>Day </a:t>
            </a:r>
            <a:r>
              <a:rPr lang="en-GB" sz="2200" dirty="0" smtClean="0">
                <a:solidFill>
                  <a:srgbClr val="FFFFFF"/>
                </a:solidFill>
              </a:rPr>
              <a:t>1 is Wednesday 30</a:t>
            </a:r>
            <a:r>
              <a:rPr lang="en-GB" sz="2200" baseline="30000" dirty="0" smtClean="0">
                <a:solidFill>
                  <a:srgbClr val="FFFFFF"/>
                </a:solidFill>
              </a:rPr>
              <a:t>th</a:t>
            </a:r>
            <a:r>
              <a:rPr lang="en-GB" sz="2200" dirty="0" smtClean="0">
                <a:solidFill>
                  <a:srgbClr val="FFFFFF"/>
                </a:solidFill>
              </a:rPr>
              <a:t> </a:t>
            </a:r>
            <a:r>
              <a:rPr lang="en-GB" sz="2200" dirty="0">
                <a:solidFill>
                  <a:srgbClr val="FFFFFF"/>
                </a:solidFill>
              </a:rPr>
              <a:t>Aug </a:t>
            </a:r>
            <a:r>
              <a:rPr lang="en-GB" sz="2200" dirty="0" smtClean="0">
                <a:solidFill>
                  <a:srgbClr val="FFFFFF"/>
                </a:solidFill>
              </a:rPr>
              <a:t>: </a:t>
            </a:r>
            <a:r>
              <a:rPr lang="en-GB" sz="2200" dirty="0">
                <a:solidFill>
                  <a:srgbClr val="FFFFFF"/>
                </a:solidFill>
              </a:rPr>
              <a:t>9:20am – </a:t>
            </a:r>
            <a:r>
              <a:rPr lang="en-GB" sz="2200" dirty="0" smtClean="0">
                <a:solidFill>
                  <a:srgbClr val="FFFFFF"/>
                </a:solidFill>
              </a:rPr>
              <a:t>12noon</a:t>
            </a:r>
            <a:endParaRPr lang="en-GB" sz="2200" dirty="0">
              <a:solidFill>
                <a:srgbClr val="FFFFFF"/>
              </a:solidFill>
            </a:endParaRPr>
          </a:p>
          <a:p>
            <a:pPr marL="0" indent="0" algn="ctr">
              <a:buNone/>
            </a:pPr>
            <a:r>
              <a:rPr lang="en-GB" sz="2200" dirty="0" smtClean="0">
                <a:solidFill>
                  <a:srgbClr val="FFFFFF"/>
                </a:solidFill>
              </a:rPr>
              <a:t>Day 2 &amp; 3 </a:t>
            </a:r>
            <a:endParaRPr lang="en-GB" sz="2200" dirty="0">
              <a:solidFill>
                <a:srgbClr val="FFFFFF"/>
              </a:solidFill>
            </a:endParaRPr>
          </a:p>
          <a:p>
            <a:pPr marL="0" indent="0">
              <a:buNone/>
            </a:pPr>
            <a:r>
              <a:rPr lang="en-GB" sz="2200" dirty="0">
                <a:solidFill>
                  <a:srgbClr val="FFFFFF"/>
                </a:solidFill>
              </a:rPr>
              <a:t>Week 2 </a:t>
            </a:r>
            <a:r>
              <a:rPr lang="en-GB" sz="2200" dirty="0" smtClean="0">
                <a:solidFill>
                  <a:srgbClr val="FFFFFF"/>
                </a:solidFill>
              </a:rPr>
              <a:t> Monday 4</a:t>
            </a:r>
            <a:r>
              <a:rPr lang="en-GB" sz="2200" baseline="30000" dirty="0" smtClean="0">
                <a:solidFill>
                  <a:srgbClr val="FFFFFF"/>
                </a:solidFill>
              </a:rPr>
              <a:t>th</a:t>
            </a:r>
            <a:r>
              <a:rPr lang="en-GB" sz="2200" dirty="0" smtClean="0">
                <a:solidFill>
                  <a:srgbClr val="FFFFFF"/>
                </a:solidFill>
              </a:rPr>
              <a:t>-Friday 8</a:t>
            </a:r>
            <a:r>
              <a:rPr lang="en-GB" sz="2200" baseline="30000" dirty="0" smtClean="0">
                <a:solidFill>
                  <a:srgbClr val="FFFFFF"/>
                </a:solidFill>
              </a:rPr>
              <a:t>th</a:t>
            </a:r>
            <a:r>
              <a:rPr lang="en-GB" sz="2200" dirty="0" smtClean="0">
                <a:solidFill>
                  <a:srgbClr val="FFFFFF"/>
                </a:solidFill>
              </a:rPr>
              <a:t> : 9.20am </a:t>
            </a:r>
            <a:r>
              <a:rPr lang="en-GB" sz="2200" dirty="0">
                <a:solidFill>
                  <a:srgbClr val="FFFFFF"/>
                </a:solidFill>
              </a:rPr>
              <a:t>– </a:t>
            </a:r>
            <a:r>
              <a:rPr lang="en-GB" sz="2200" dirty="0" smtClean="0">
                <a:solidFill>
                  <a:srgbClr val="FFFFFF"/>
                </a:solidFill>
              </a:rPr>
              <a:t>12noon</a:t>
            </a:r>
            <a:endParaRPr lang="en-GB" sz="2200" dirty="0">
              <a:solidFill>
                <a:srgbClr val="FFFFFF"/>
              </a:solidFill>
            </a:endParaRPr>
          </a:p>
          <a:p>
            <a:pPr marL="0" indent="0">
              <a:buNone/>
            </a:pPr>
            <a:endParaRPr lang="en-IE" sz="2200" dirty="0">
              <a:solidFill>
                <a:srgbClr val="FFFFFF"/>
              </a:solidFill>
            </a:endParaRPr>
          </a:p>
        </p:txBody>
      </p:sp>
    </p:spTree>
    <p:extLst>
      <p:ext uri="{BB962C8B-B14F-4D97-AF65-F5344CB8AC3E}">
        <p14:creationId xmlns:p14="http://schemas.microsoft.com/office/powerpoint/2010/main" val="266172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8B39-1582-B3ED-E9A0-4913A1CF1EB5}"/>
              </a:ext>
            </a:extLst>
          </p:cNvPr>
          <p:cNvSpPr>
            <a:spLocks noGrp="1"/>
          </p:cNvSpPr>
          <p:nvPr>
            <p:ph type="title"/>
          </p:nvPr>
        </p:nvSpPr>
        <p:spPr/>
        <p:txBody>
          <a:bodyPr/>
          <a:lstStyle/>
          <a:p>
            <a:r>
              <a:rPr lang="en-IE" smtClean="0"/>
              <a:t>Uniform</a:t>
            </a:r>
            <a:endParaRPr lang="en-IE" dirty="0"/>
          </a:p>
        </p:txBody>
      </p:sp>
      <p:graphicFrame>
        <p:nvGraphicFramePr>
          <p:cNvPr id="4" name="Table 4">
            <a:extLst>
              <a:ext uri="{FF2B5EF4-FFF2-40B4-BE49-F238E27FC236}">
                <a16:creationId xmlns:a16="http://schemas.microsoft.com/office/drawing/2014/main" id="{9E98B26B-32EB-E838-2E5C-FC41EB808D2D}"/>
              </a:ext>
            </a:extLst>
          </p:cNvPr>
          <p:cNvGraphicFramePr>
            <a:graphicFrameLocks noGrp="1"/>
          </p:cNvGraphicFramePr>
          <p:nvPr>
            <p:ph idx="1"/>
            <p:extLst>
              <p:ext uri="{D42A27DB-BD31-4B8C-83A1-F6EECF244321}">
                <p14:modId xmlns:p14="http://schemas.microsoft.com/office/powerpoint/2010/main" val="3401211371"/>
              </p:ext>
            </p:extLst>
          </p:nvPr>
        </p:nvGraphicFramePr>
        <p:xfrm>
          <a:off x="1096963" y="2108200"/>
          <a:ext cx="10058400" cy="2854750"/>
        </p:xfrm>
        <a:graphic>
          <a:graphicData uri="http://schemas.openxmlformats.org/drawingml/2006/table">
            <a:tbl>
              <a:tblPr firstRow="1" bandRow="1">
                <a:tableStyleId>{F5AB1C69-6EDB-4FF4-983F-18BD219EF322}</a:tableStyleId>
              </a:tblPr>
              <a:tblGrid>
                <a:gridCol w="5029200">
                  <a:extLst>
                    <a:ext uri="{9D8B030D-6E8A-4147-A177-3AD203B41FA5}">
                      <a16:colId xmlns:a16="http://schemas.microsoft.com/office/drawing/2014/main" val="4179379504"/>
                    </a:ext>
                  </a:extLst>
                </a:gridCol>
                <a:gridCol w="5029200">
                  <a:extLst>
                    <a:ext uri="{9D8B030D-6E8A-4147-A177-3AD203B41FA5}">
                      <a16:colId xmlns:a16="http://schemas.microsoft.com/office/drawing/2014/main" val="3961639884"/>
                    </a:ext>
                  </a:extLst>
                </a:gridCol>
              </a:tblGrid>
              <a:tr h="467255">
                <a:tc>
                  <a:txBody>
                    <a:bodyPr/>
                    <a:lstStyle/>
                    <a:p>
                      <a:pPr algn="ctr"/>
                      <a:r>
                        <a:rPr lang="en-IE" dirty="0"/>
                        <a:t>Girls</a:t>
                      </a:r>
                    </a:p>
                  </a:txBody>
                  <a:tcPr/>
                </a:tc>
                <a:tc>
                  <a:txBody>
                    <a:bodyPr/>
                    <a:lstStyle/>
                    <a:p>
                      <a:pPr algn="ctr"/>
                      <a:r>
                        <a:rPr lang="en-IE" dirty="0"/>
                        <a:t>Boys</a:t>
                      </a:r>
                    </a:p>
                  </a:txBody>
                  <a:tcPr/>
                </a:tc>
                <a:extLst>
                  <a:ext uri="{0D108BD9-81ED-4DB2-BD59-A6C34878D82A}">
                    <a16:rowId xmlns:a16="http://schemas.microsoft.com/office/drawing/2014/main" val="3522708793"/>
                  </a:ext>
                </a:extLst>
              </a:tr>
              <a:tr h="1497775">
                <a:tc>
                  <a:txBody>
                    <a:bodyPr/>
                    <a:lstStyle/>
                    <a:p>
                      <a:pPr marL="285750" indent="-285750" algn="l">
                        <a:buFont typeface="Wingdings" panose="05000000000000000000" pitchFamily="2" charset="2"/>
                        <a:buChar char="v"/>
                      </a:pPr>
                      <a:r>
                        <a:rPr lang="en-IE" sz="2400" dirty="0"/>
                        <a:t>Navy Trousers/Pinafore/Skirt</a:t>
                      </a:r>
                    </a:p>
                    <a:p>
                      <a:pPr marL="285750" indent="-285750" algn="l">
                        <a:buFont typeface="Wingdings" panose="05000000000000000000" pitchFamily="2" charset="2"/>
                        <a:buChar char="v"/>
                      </a:pPr>
                      <a:r>
                        <a:rPr lang="en-IE" sz="2400" dirty="0"/>
                        <a:t>Navy V-necked Jumper/Cardigan with school crest</a:t>
                      </a:r>
                    </a:p>
                    <a:p>
                      <a:pPr marL="285750" indent="-285750" algn="l">
                        <a:buFont typeface="Wingdings" panose="05000000000000000000" pitchFamily="2" charset="2"/>
                        <a:buChar char="v"/>
                      </a:pPr>
                      <a:r>
                        <a:rPr lang="en-IE" sz="2400" dirty="0"/>
                        <a:t>Blue Shirt</a:t>
                      </a:r>
                    </a:p>
                    <a:p>
                      <a:pPr marL="285750" indent="-285750" algn="l">
                        <a:buFont typeface="Wingdings" panose="05000000000000000000" pitchFamily="2" charset="2"/>
                        <a:buChar char="v"/>
                      </a:pPr>
                      <a:r>
                        <a:rPr lang="en-IE" sz="2400" dirty="0"/>
                        <a:t>Red Tie</a:t>
                      </a:r>
                    </a:p>
                  </a:txBody>
                  <a:tcPr/>
                </a:tc>
                <a:tc>
                  <a:txBody>
                    <a:bodyPr/>
                    <a:lstStyle/>
                    <a:p>
                      <a:pPr marL="285750" indent="-285750" algn="l">
                        <a:buFont typeface="Wingdings" panose="05000000000000000000" pitchFamily="2" charset="2"/>
                        <a:buChar char="v"/>
                      </a:pPr>
                      <a:r>
                        <a:rPr lang="en-IE" sz="2400" dirty="0"/>
                        <a:t>Navy Trousers</a:t>
                      </a:r>
                    </a:p>
                    <a:p>
                      <a:pPr marL="285750" indent="-285750" algn="l">
                        <a:buFont typeface="Wingdings" panose="05000000000000000000" pitchFamily="2" charset="2"/>
                        <a:buChar char="v"/>
                      </a:pPr>
                      <a:r>
                        <a:rPr lang="en-IE" sz="2400" dirty="0"/>
                        <a:t>Navy V-necked Jumper with school crest</a:t>
                      </a:r>
                    </a:p>
                    <a:p>
                      <a:pPr marL="285750" indent="-285750" algn="l">
                        <a:buFont typeface="Wingdings" panose="05000000000000000000" pitchFamily="2" charset="2"/>
                        <a:buChar char="v"/>
                      </a:pPr>
                      <a:r>
                        <a:rPr lang="en-IE" sz="2400" dirty="0"/>
                        <a:t>Blue Shirt</a:t>
                      </a:r>
                    </a:p>
                    <a:p>
                      <a:pPr marL="285750" indent="-285750" algn="l">
                        <a:buFont typeface="Wingdings" panose="05000000000000000000" pitchFamily="2" charset="2"/>
                        <a:buChar char="v"/>
                      </a:pPr>
                      <a:r>
                        <a:rPr lang="en-IE" sz="2400" dirty="0"/>
                        <a:t>Red Tie</a:t>
                      </a:r>
                    </a:p>
                  </a:txBody>
                  <a:tcPr/>
                </a:tc>
                <a:extLst>
                  <a:ext uri="{0D108BD9-81ED-4DB2-BD59-A6C34878D82A}">
                    <a16:rowId xmlns:a16="http://schemas.microsoft.com/office/drawing/2014/main" val="993975578"/>
                  </a:ext>
                </a:extLst>
              </a:tr>
              <a:tr h="467255">
                <a:tc gridSpan="2">
                  <a:txBody>
                    <a:bodyPr/>
                    <a:lstStyle/>
                    <a:p>
                      <a:pPr algn="ctr"/>
                      <a:r>
                        <a:rPr lang="en-IE" dirty="0"/>
                        <a:t>Children can wear black shoes or dark coloured trainers.</a:t>
                      </a:r>
                    </a:p>
                  </a:txBody>
                  <a:tcPr/>
                </a:tc>
                <a:tc hMerge="1">
                  <a:txBody>
                    <a:bodyPr/>
                    <a:lstStyle/>
                    <a:p>
                      <a:pPr algn="ctr"/>
                      <a:r>
                        <a:rPr lang="en-IE" dirty="0"/>
                        <a:t>Children can wear black shoes or dark coloured trainers.</a:t>
                      </a:r>
                    </a:p>
                  </a:txBody>
                  <a:tcPr/>
                </a:tc>
                <a:extLst>
                  <a:ext uri="{0D108BD9-81ED-4DB2-BD59-A6C34878D82A}">
                    <a16:rowId xmlns:a16="http://schemas.microsoft.com/office/drawing/2014/main" val="2820467423"/>
                  </a:ext>
                </a:extLst>
              </a:tr>
            </a:tbl>
          </a:graphicData>
        </a:graphic>
      </p:graphicFrame>
      <p:sp>
        <p:nvSpPr>
          <p:cNvPr id="5" name="TextBox 4">
            <a:extLst>
              <a:ext uri="{FF2B5EF4-FFF2-40B4-BE49-F238E27FC236}">
                <a16:creationId xmlns:a16="http://schemas.microsoft.com/office/drawing/2014/main" id="{F9718789-258F-CC50-B3CA-09CA9C8C679E}"/>
              </a:ext>
            </a:extLst>
          </p:cNvPr>
          <p:cNvSpPr txBox="1"/>
          <p:nvPr/>
        </p:nvSpPr>
        <p:spPr>
          <a:xfrm>
            <a:off x="7990390" y="4967682"/>
            <a:ext cx="2912883" cy="1200329"/>
          </a:xfrm>
          <a:prstGeom prst="rect">
            <a:avLst/>
          </a:prstGeom>
          <a:noFill/>
        </p:spPr>
        <p:txBody>
          <a:bodyPr wrap="square" rtlCol="0">
            <a:spAutoFit/>
          </a:bodyPr>
          <a:lstStyle/>
          <a:p>
            <a:pPr algn="ctr"/>
            <a:r>
              <a:rPr lang="en-IE" b="1" dirty="0"/>
              <a:t>PE Uniform</a:t>
            </a:r>
          </a:p>
          <a:p>
            <a:pPr marL="285750" indent="-285750">
              <a:buFont typeface="Wingdings" panose="05000000000000000000" pitchFamily="2" charset="2"/>
              <a:buChar char="v"/>
            </a:pPr>
            <a:r>
              <a:rPr lang="en-IE" dirty="0"/>
              <a:t>Navy tracksuit bottoms</a:t>
            </a:r>
          </a:p>
          <a:p>
            <a:pPr marL="285750" indent="-285750">
              <a:buFont typeface="Wingdings" panose="05000000000000000000" pitchFamily="2" charset="2"/>
              <a:buChar char="v"/>
            </a:pPr>
            <a:r>
              <a:rPr lang="en-IE" dirty="0"/>
              <a:t>Navy sweatshirt</a:t>
            </a:r>
          </a:p>
          <a:p>
            <a:pPr marL="285750" indent="-285750">
              <a:buFont typeface="Wingdings" panose="05000000000000000000" pitchFamily="2" charset="2"/>
              <a:buChar char="v"/>
            </a:pPr>
            <a:r>
              <a:rPr lang="en-IE" dirty="0"/>
              <a:t>Blue t-shirt</a:t>
            </a:r>
          </a:p>
        </p:txBody>
      </p:sp>
      <p:sp>
        <p:nvSpPr>
          <p:cNvPr id="6" name="TextBox 5">
            <a:extLst>
              <a:ext uri="{FF2B5EF4-FFF2-40B4-BE49-F238E27FC236}">
                <a16:creationId xmlns:a16="http://schemas.microsoft.com/office/drawing/2014/main" id="{8816BB40-E1C0-C6DD-7BA6-D5A529BFD47A}"/>
              </a:ext>
            </a:extLst>
          </p:cNvPr>
          <p:cNvSpPr txBox="1"/>
          <p:nvPr/>
        </p:nvSpPr>
        <p:spPr>
          <a:xfrm>
            <a:off x="1161558" y="5199690"/>
            <a:ext cx="3661865" cy="923330"/>
          </a:xfrm>
          <a:prstGeom prst="rect">
            <a:avLst/>
          </a:prstGeom>
          <a:noFill/>
        </p:spPr>
        <p:txBody>
          <a:bodyPr wrap="square" rtlCol="0">
            <a:spAutoFit/>
          </a:bodyPr>
          <a:lstStyle/>
          <a:p>
            <a:pPr algn="ctr"/>
            <a:r>
              <a:rPr lang="en-IE" dirty="0"/>
              <a:t>PE days will be decided in September.  On these days your child should wear their PE uniform</a:t>
            </a:r>
          </a:p>
        </p:txBody>
      </p:sp>
      <p:pic>
        <p:nvPicPr>
          <p:cNvPr id="1026" name="Picture 2" descr="Shoes Clipart Images – Browse 19,010 Stock Photos, Vectors, and Video |  Adobe Stock">
            <a:extLst>
              <a:ext uri="{FF2B5EF4-FFF2-40B4-BE49-F238E27FC236}">
                <a16:creationId xmlns:a16="http://schemas.microsoft.com/office/drawing/2014/main" id="{78398BA5-323C-85E5-D125-8114D9ABC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59545">
            <a:off x="9449213" y="3464256"/>
            <a:ext cx="1029607" cy="1029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ysical education clipart - Clip Art Library">
            <a:extLst>
              <a:ext uri="{FF2B5EF4-FFF2-40B4-BE49-F238E27FC236}">
                <a16:creationId xmlns:a16="http://schemas.microsoft.com/office/drawing/2014/main" id="{B2BD047D-DC1B-2BFF-B793-955A85CD0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867" y="4987459"/>
            <a:ext cx="1777943" cy="1286315"/>
          </a:xfrm>
          <a:prstGeom prst="rect">
            <a:avLst/>
          </a:prstGeom>
          <a:noFill/>
          <a:extLst>
            <a:ext uri="{909E8E84-426E-40DD-AFC4-6F175D3DCCD1}">
              <a14:hiddenFill xmlns:a14="http://schemas.microsoft.com/office/drawing/2010/main">
                <a:solidFill>
                  <a:srgbClr val="FFFFFF"/>
                </a:solidFill>
              </a14:hiddenFill>
            </a:ext>
          </a:extLst>
        </p:spPr>
      </p:pic>
      <p:sp>
        <p:nvSpPr>
          <p:cNvPr id="14" name="Wave 13"/>
          <p:cNvSpPr/>
          <p:nvPr/>
        </p:nvSpPr>
        <p:spPr>
          <a:xfrm>
            <a:off x="3982116" y="167951"/>
            <a:ext cx="3018483" cy="1569409"/>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E"/>
          </a:p>
        </p:txBody>
      </p:sp>
      <p:sp>
        <p:nvSpPr>
          <p:cNvPr id="18" name="Rectangle 17"/>
          <p:cNvSpPr/>
          <p:nvPr/>
        </p:nvSpPr>
        <p:spPr>
          <a:xfrm>
            <a:off x="4014717" y="537156"/>
            <a:ext cx="2985882" cy="830997"/>
          </a:xfrm>
          <a:prstGeom prst="rect">
            <a:avLst/>
          </a:prstGeom>
          <a:noFill/>
        </p:spPr>
        <p:txBody>
          <a:bodyPr wrap="none" lIns="91440" tIns="45720" rIns="91440" bIns="45720">
            <a:spAutoFit/>
          </a:bodyPr>
          <a:lstStyle/>
          <a:p>
            <a:pPr algn="ctr"/>
            <a:r>
              <a:rPr lang="en-US" sz="2400" dirty="0" smtClean="0">
                <a:ln w="0"/>
                <a:effectLst>
                  <a:outerShdw blurRad="38100" dist="19050" dir="2700000" algn="tl" rotWithShape="0">
                    <a:schemeClr val="dk1">
                      <a:alpha val="40000"/>
                    </a:schemeClr>
                  </a:outerShdw>
                </a:effectLst>
              </a:rPr>
              <a:t>Junior Infants should </a:t>
            </a:r>
          </a:p>
          <a:p>
            <a:pPr algn="ctr"/>
            <a:r>
              <a:rPr lang="en-US" sz="2400" dirty="0" smtClean="0">
                <a:ln w="0"/>
                <a:effectLst>
                  <a:outerShdw blurRad="38100" dist="19050" dir="2700000" algn="tl" rotWithShape="0">
                    <a:schemeClr val="dk1">
                      <a:alpha val="40000"/>
                    </a:schemeClr>
                  </a:outerShdw>
                </a:effectLst>
              </a:rPr>
              <a:t>wear shoes with Velcro.</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9" name="Wave 18"/>
          <p:cNvSpPr/>
          <p:nvPr/>
        </p:nvSpPr>
        <p:spPr>
          <a:xfrm>
            <a:off x="8136880" y="227276"/>
            <a:ext cx="3018483" cy="1569409"/>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E"/>
          </a:p>
        </p:txBody>
      </p:sp>
      <p:sp>
        <p:nvSpPr>
          <p:cNvPr id="15" name="Rectangle 14"/>
          <p:cNvSpPr/>
          <p:nvPr/>
        </p:nvSpPr>
        <p:spPr>
          <a:xfrm>
            <a:off x="8688706" y="562444"/>
            <a:ext cx="1976823" cy="830997"/>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Label all items </a:t>
            </a:r>
          </a:p>
          <a:p>
            <a:pPr algn="ctr"/>
            <a:r>
              <a:rPr lang="en-US" sz="2400" b="0" cap="none" spc="0" dirty="0" smtClean="0">
                <a:ln w="0"/>
                <a:solidFill>
                  <a:schemeClr val="tx1"/>
                </a:solidFill>
                <a:effectLst>
                  <a:outerShdw blurRad="38100" dist="19050" dir="2700000" algn="tl" rotWithShape="0">
                    <a:schemeClr val="dk1">
                      <a:alpha val="40000"/>
                    </a:schemeClr>
                  </a:outerShdw>
                </a:effectLst>
              </a:rPr>
              <a:t>of clothing</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51301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Communication in </a:t>
            </a:r>
            <a:r>
              <a:rPr lang="en-IE" dirty="0" err="1" smtClean="0"/>
              <a:t>Scoil</a:t>
            </a:r>
            <a:r>
              <a:rPr lang="en-IE" dirty="0" smtClean="0"/>
              <a:t> Eoin </a:t>
            </a:r>
            <a:r>
              <a:rPr lang="en-IE" dirty="0" err="1" smtClean="0"/>
              <a:t>Baiste</a:t>
            </a:r>
            <a:r>
              <a:rPr lang="en-IE" dirty="0" smtClean="0"/>
              <a:t>	</a:t>
            </a:r>
            <a:endParaRPr lang="en-IE" dirty="0"/>
          </a:p>
        </p:txBody>
      </p:sp>
      <p:sp>
        <p:nvSpPr>
          <p:cNvPr id="3" name="Content Placeholder 2"/>
          <p:cNvSpPr>
            <a:spLocks noGrp="1"/>
          </p:cNvSpPr>
          <p:nvPr>
            <p:ph idx="1"/>
          </p:nvPr>
        </p:nvSpPr>
        <p:spPr>
          <a:xfrm>
            <a:off x="1097280" y="2043405"/>
            <a:ext cx="10058400" cy="3825688"/>
          </a:xfrm>
        </p:spPr>
        <p:txBody>
          <a:bodyPr>
            <a:normAutofit fontScale="92500" lnSpcReduction="10000"/>
          </a:bodyPr>
          <a:lstStyle/>
          <a:p>
            <a:pPr>
              <a:buFont typeface="Wingdings" panose="05000000000000000000" pitchFamily="2" charset="2"/>
              <a:buChar char="Ø"/>
            </a:pPr>
            <a:r>
              <a:rPr lang="en-IE" dirty="0" smtClean="0"/>
              <a:t>We have a school app which all parents will get access to.  This is our main method of communication with parents.  Parents will be sent instructions on accessing the app.  </a:t>
            </a:r>
          </a:p>
          <a:p>
            <a:pPr>
              <a:buFont typeface="Wingdings" panose="05000000000000000000" pitchFamily="2" charset="2"/>
              <a:buChar char="Ø"/>
            </a:pPr>
            <a:r>
              <a:rPr lang="en-IE" dirty="0" smtClean="0"/>
              <a:t>As well as the app the school have an active website </a:t>
            </a:r>
            <a:r>
              <a:rPr lang="en-IE" dirty="0" smtClean="0">
                <a:hlinkClick r:id="rId2"/>
              </a:rPr>
              <a:t>www.carrigartns.ie</a:t>
            </a:r>
            <a:r>
              <a:rPr lang="en-IE" dirty="0" smtClean="0"/>
              <a:t> and a Facebook page.</a:t>
            </a:r>
          </a:p>
          <a:p>
            <a:pPr>
              <a:buFont typeface="Wingdings" panose="05000000000000000000" pitchFamily="2" charset="2"/>
              <a:buChar char="Ø"/>
            </a:pPr>
            <a:r>
              <a:rPr lang="en-IE" dirty="0" smtClean="0"/>
              <a:t>Parents are also emailed throughout the school year if there are a number of documents for parents to read.</a:t>
            </a:r>
          </a:p>
          <a:p>
            <a:pPr>
              <a:buFont typeface="Wingdings" panose="05000000000000000000" pitchFamily="2" charset="2"/>
              <a:buChar char="Ø"/>
            </a:pPr>
            <a:r>
              <a:rPr lang="en-IE" dirty="0" smtClean="0"/>
              <a:t>We encourage good communication with parents so if you have any queries or concerns we would ask that you contact the school office.  If you need to speak to your child’s teacher you can leave a message for their teacher to contact you.  Unless it is an urgent matter teachers will contact you after school hours.</a:t>
            </a:r>
            <a:endParaRPr lang="en-IE" dirty="0"/>
          </a:p>
        </p:txBody>
      </p:sp>
      <p:pic>
        <p:nvPicPr>
          <p:cNvPr id="5" name="Picture 4"/>
          <p:cNvPicPr>
            <a:picLocks noChangeAspect="1"/>
          </p:cNvPicPr>
          <p:nvPr/>
        </p:nvPicPr>
        <p:blipFill>
          <a:blip r:embed="rId3"/>
          <a:stretch>
            <a:fillRect/>
          </a:stretch>
        </p:blipFill>
        <p:spPr>
          <a:xfrm>
            <a:off x="7101744" y="5448629"/>
            <a:ext cx="5090256" cy="1409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8367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7B74F2B-9534-4540-96B0-5C8E958B9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73165-4824-5646-8A3A-4B483C7AEF7A}"/>
              </a:ext>
            </a:extLst>
          </p:cNvPr>
          <p:cNvSpPr>
            <a:spLocks noGrp="1"/>
          </p:cNvSpPr>
          <p:nvPr>
            <p:ph type="title"/>
          </p:nvPr>
        </p:nvSpPr>
        <p:spPr>
          <a:xfrm>
            <a:off x="5172074" y="286603"/>
            <a:ext cx="5983605" cy="1450757"/>
          </a:xfrm>
        </p:spPr>
        <p:txBody>
          <a:bodyPr>
            <a:normAutofit/>
          </a:bodyPr>
          <a:lstStyle/>
          <a:p>
            <a:r>
              <a:rPr lang="en-IE" dirty="0"/>
              <a:t>Lunch   </a:t>
            </a:r>
          </a:p>
        </p:txBody>
      </p:sp>
      <p:cxnSp>
        <p:nvCxnSpPr>
          <p:cNvPr id="73"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4DC289-1124-FBE0-AA31-332A080B943C}"/>
              </a:ext>
            </a:extLst>
          </p:cNvPr>
          <p:cNvSpPr>
            <a:spLocks noGrp="1"/>
          </p:cNvSpPr>
          <p:nvPr>
            <p:ph idx="1"/>
          </p:nvPr>
        </p:nvSpPr>
        <p:spPr>
          <a:xfrm>
            <a:off x="5172074" y="2108201"/>
            <a:ext cx="5983606" cy="3760891"/>
          </a:xfrm>
        </p:spPr>
        <p:txBody>
          <a:bodyPr>
            <a:normAutofit lnSpcReduction="10000"/>
          </a:bodyPr>
          <a:lstStyle/>
          <a:p>
            <a:pPr>
              <a:lnSpc>
                <a:spcPct val="90000"/>
              </a:lnSpc>
              <a:buFont typeface="Wingdings" panose="05000000000000000000" pitchFamily="2" charset="2"/>
              <a:buChar char="q"/>
            </a:pPr>
            <a:r>
              <a:rPr lang="en-IE" sz="2200" dirty="0"/>
              <a:t>Lunches </a:t>
            </a:r>
            <a:r>
              <a:rPr lang="en-IE" sz="2200" dirty="0" smtClean="0"/>
              <a:t>are provided </a:t>
            </a:r>
            <a:r>
              <a:rPr lang="en-IE" sz="2200" dirty="0"/>
              <a:t>for all children in </a:t>
            </a:r>
            <a:r>
              <a:rPr lang="en-IE" sz="2200" dirty="0" err="1"/>
              <a:t>Scoil</a:t>
            </a:r>
            <a:r>
              <a:rPr lang="en-IE" sz="2200" dirty="0"/>
              <a:t> Eoin </a:t>
            </a:r>
            <a:r>
              <a:rPr lang="en-IE" sz="2200" dirty="0" err="1"/>
              <a:t>Baiste</a:t>
            </a:r>
            <a:r>
              <a:rPr lang="en-IE" sz="2200" dirty="0" smtClean="0"/>
              <a:t>. From September we will be getting hot meals for all children which will be served at the second break.  The children will receive a snack at the first break.</a:t>
            </a:r>
            <a:endParaRPr lang="en-IE" sz="2200" dirty="0"/>
          </a:p>
          <a:p>
            <a:pPr>
              <a:lnSpc>
                <a:spcPct val="90000"/>
              </a:lnSpc>
              <a:buFont typeface="Wingdings" panose="05000000000000000000" pitchFamily="2" charset="2"/>
              <a:buChar char="q"/>
            </a:pPr>
            <a:r>
              <a:rPr lang="en-IE" sz="2200" dirty="0" smtClean="0"/>
              <a:t> </a:t>
            </a:r>
            <a:r>
              <a:rPr lang="en-IE" sz="2200" dirty="0"/>
              <a:t>The school will contact all parents with a link to order lunches for </a:t>
            </a:r>
            <a:r>
              <a:rPr lang="en-IE" sz="2200" dirty="0" smtClean="0"/>
              <a:t>their children. </a:t>
            </a:r>
            <a:endParaRPr lang="en-IE" sz="2200" dirty="0"/>
          </a:p>
          <a:p>
            <a:pPr>
              <a:lnSpc>
                <a:spcPct val="90000"/>
              </a:lnSpc>
              <a:buFont typeface="Wingdings" panose="05000000000000000000" pitchFamily="2" charset="2"/>
              <a:buChar char="q"/>
            </a:pPr>
            <a:r>
              <a:rPr lang="en-IE" sz="2200" dirty="0"/>
              <a:t>We have a strict </a:t>
            </a:r>
            <a:r>
              <a:rPr lang="en-IE" sz="2200" dirty="0" smtClean="0"/>
              <a:t>healthy </a:t>
            </a:r>
            <a:r>
              <a:rPr lang="en-IE" sz="2200" dirty="0"/>
              <a:t>eating code in the school and encourage only healthy foods and snacks.</a:t>
            </a:r>
          </a:p>
          <a:p>
            <a:pPr>
              <a:lnSpc>
                <a:spcPct val="90000"/>
              </a:lnSpc>
              <a:buFont typeface="Wingdings" panose="05000000000000000000" pitchFamily="2" charset="2"/>
              <a:buChar char="q"/>
            </a:pPr>
            <a:r>
              <a:rPr lang="en-IE" sz="2200" dirty="0"/>
              <a:t>Children can purchase a small snack in the school each Friday from the </a:t>
            </a:r>
            <a:r>
              <a:rPr lang="en-IE" sz="2200" dirty="0" err="1"/>
              <a:t>Siopa</a:t>
            </a:r>
            <a:r>
              <a:rPr lang="en-IE" sz="2200" dirty="0"/>
              <a:t>.</a:t>
            </a:r>
          </a:p>
        </p:txBody>
      </p:sp>
      <p:sp>
        <p:nvSpPr>
          <p:cNvPr id="75" name="Rectangle 74">
            <a:extLst>
              <a:ext uri="{FF2B5EF4-FFF2-40B4-BE49-F238E27FC236}">
                <a16:creationId xmlns:a16="http://schemas.microsoft.com/office/drawing/2014/main" id="{C1B60310-C5C3-46A0-A452-2A0B008434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Food Village - FRESH, HOT, TASTY &amp; AFFORDABLE SCHOOL ME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229" y="2819371"/>
            <a:ext cx="2619375" cy="1743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Nutrition Standards for Hot School Me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917" y="1158950"/>
            <a:ext cx="2286000" cy="200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141229" y="4562447"/>
            <a:ext cx="2626662" cy="1615288"/>
          </a:xfrm>
          <a:prstGeom prst="rect">
            <a:avLst/>
          </a:prstGeom>
        </p:spPr>
      </p:pic>
    </p:spTree>
    <p:extLst>
      <p:ext uri="{BB962C8B-B14F-4D97-AF65-F5344CB8AC3E}">
        <p14:creationId xmlns:p14="http://schemas.microsoft.com/office/powerpoint/2010/main" val="85940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4409"/>
          </a:xfrm>
          <a:ln w="76200">
            <a:solidFill>
              <a:schemeClr val="accent3">
                <a:lumMod val="75000"/>
              </a:schemeClr>
            </a:solidFill>
          </a:ln>
        </p:spPr>
        <p:txBody>
          <a:bodyPr>
            <a:normAutofit fontScale="90000"/>
          </a:bodyPr>
          <a:lstStyle/>
          <a:p>
            <a:r>
              <a:rPr lang="en-IE" dirty="0" smtClean="0"/>
              <a:t>Points to note in </a:t>
            </a:r>
            <a:r>
              <a:rPr lang="en-IE" dirty="0" err="1" smtClean="0"/>
              <a:t>Scoil</a:t>
            </a:r>
            <a:r>
              <a:rPr lang="en-IE" dirty="0" smtClean="0"/>
              <a:t> Eoin </a:t>
            </a:r>
            <a:r>
              <a:rPr lang="en-IE" dirty="0" err="1" smtClean="0"/>
              <a:t>Baiste</a:t>
            </a:r>
            <a:endParaRPr lang="en-IE"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IE" sz="2800" b="1" dirty="0" smtClean="0"/>
              <a:t>School bags-  </a:t>
            </a:r>
            <a:r>
              <a:rPr lang="en-IE" dirty="0" smtClean="0"/>
              <a:t>Ensure your child’s school bag is big enough to fit an A4 folder.</a:t>
            </a:r>
          </a:p>
          <a:p>
            <a:pPr>
              <a:buFont typeface="Wingdings" panose="05000000000000000000" pitchFamily="2" charset="2"/>
              <a:buChar char="Ø"/>
            </a:pPr>
            <a:r>
              <a:rPr lang="en-IE" sz="2800" b="1" dirty="0" smtClean="0"/>
              <a:t>Invitations</a:t>
            </a:r>
            <a:r>
              <a:rPr lang="en-IE" sz="2800" dirty="0" smtClean="0"/>
              <a:t>-</a:t>
            </a:r>
            <a:r>
              <a:rPr lang="en-IE" dirty="0" smtClean="0"/>
              <a:t> Children are only permitted to bring invitations into school if they have an invite for all the girls/boys in their class group.</a:t>
            </a:r>
          </a:p>
          <a:p>
            <a:pPr>
              <a:buFont typeface="Wingdings" panose="05000000000000000000" pitchFamily="2" charset="2"/>
              <a:buChar char="Ø"/>
            </a:pPr>
            <a:r>
              <a:rPr lang="en-IE" sz="2800" b="1" dirty="0" smtClean="0"/>
              <a:t>Insurance</a:t>
            </a:r>
            <a:r>
              <a:rPr lang="en-IE" sz="2800" dirty="0" smtClean="0"/>
              <a:t>-</a:t>
            </a:r>
            <a:r>
              <a:rPr lang="en-IE" dirty="0" smtClean="0"/>
              <a:t>  Allianz Insurance offers a Pupil Personal Accident Insurance.  Anyone who wishes to avail of this cover can contact the school office for more information.</a:t>
            </a:r>
          </a:p>
          <a:p>
            <a:pPr>
              <a:buFont typeface="Wingdings" panose="05000000000000000000" pitchFamily="2" charset="2"/>
              <a:buChar char="Ø"/>
            </a:pPr>
            <a:endParaRPr lang="en-IE" dirty="0" smtClean="0"/>
          </a:p>
          <a:p>
            <a:pPr>
              <a:buFont typeface="Wingdings" panose="05000000000000000000" pitchFamily="2" charset="2"/>
              <a:buChar char="Ø"/>
            </a:pPr>
            <a:endParaRPr lang="en-IE" dirty="0" smtClean="0"/>
          </a:p>
          <a:p>
            <a:pPr>
              <a:buFont typeface="Wingdings" panose="05000000000000000000" pitchFamily="2" charset="2"/>
              <a:buChar char="Ø"/>
            </a:pPr>
            <a:endParaRPr lang="en-IE" dirty="0" smtClean="0"/>
          </a:p>
          <a:p>
            <a:endParaRPr lang="en-IE" dirty="0"/>
          </a:p>
          <a:p>
            <a:endParaRPr lang="en-IE" dirty="0"/>
          </a:p>
        </p:txBody>
      </p:sp>
    </p:spTree>
    <p:extLst>
      <p:ext uri="{BB962C8B-B14F-4D97-AF65-F5344CB8AC3E}">
        <p14:creationId xmlns:p14="http://schemas.microsoft.com/office/powerpoint/2010/main" val="312456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IE" dirty="0" smtClean="0"/>
              <a:t>Your child’s class teacher is Mrs Mc Laughlin.</a:t>
            </a:r>
          </a:p>
          <a:p>
            <a:pPr>
              <a:buFont typeface="Wingdings" panose="05000000000000000000" pitchFamily="2" charset="2"/>
              <a:buChar char="Ø"/>
            </a:pPr>
            <a:r>
              <a:rPr lang="en-IE" dirty="0" smtClean="0"/>
              <a:t>In </a:t>
            </a:r>
            <a:r>
              <a:rPr lang="en-IE" dirty="0" err="1" smtClean="0"/>
              <a:t>Scoil</a:t>
            </a:r>
            <a:r>
              <a:rPr lang="en-IE" dirty="0" smtClean="0"/>
              <a:t> Eoin </a:t>
            </a:r>
            <a:r>
              <a:rPr lang="en-IE" dirty="0" err="1" smtClean="0"/>
              <a:t>Baiste</a:t>
            </a:r>
            <a:r>
              <a:rPr lang="en-IE" dirty="0" smtClean="0"/>
              <a:t> we use special education teachers to provide support in the form of Early Intervention in the infant classes. </a:t>
            </a:r>
          </a:p>
          <a:p>
            <a:pPr>
              <a:buFont typeface="Wingdings" panose="05000000000000000000" pitchFamily="2" charset="2"/>
              <a:buChar char="Ø"/>
            </a:pPr>
            <a:r>
              <a:rPr lang="en-IE" dirty="0" smtClean="0"/>
              <a:t>From time to time special needs assistants will be assisting in your child’s classroom also.</a:t>
            </a:r>
          </a:p>
          <a:p>
            <a:pPr>
              <a:buFont typeface="Wingdings" panose="05000000000000000000" pitchFamily="2" charset="2"/>
              <a:buChar char="Ø"/>
            </a:pPr>
            <a:r>
              <a:rPr lang="en-IE" dirty="0" smtClean="0"/>
              <a:t>During the school year we will ask for parent volunteers to assist us therefore we would kindly ask any parents who would be available during school hours to get Garda Vetting for the school. </a:t>
            </a:r>
            <a:endParaRPr lang="en-IE" dirty="0"/>
          </a:p>
        </p:txBody>
      </p:sp>
      <p:sp>
        <p:nvSpPr>
          <p:cNvPr id="4" name="Title 3"/>
          <p:cNvSpPr>
            <a:spLocks noGrp="1"/>
          </p:cNvSpPr>
          <p:nvPr>
            <p:ph type="title"/>
          </p:nvPr>
        </p:nvSpPr>
        <p:spPr/>
        <p:txBody>
          <a:bodyPr/>
          <a:lstStyle/>
          <a:p>
            <a:r>
              <a:rPr lang="en-IE" dirty="0" smtClean="0"/>
              <a:t>Who will be working with my child?</a:t>
            </a:r>
            <a:endParaRPr lang="en-IE" dirty="0"/>
          </a:p>
        </p:txBody>
      </p:sp>
    </p:spTree>
    <p:extLst>
      <p:ext uri="{BB962C8B-B14F-4D97-AF65-F5344CB8AC3E}">
        <p14:creationId xmlns:p14="http://schemas.microsoft.com/office/powerpoint/2010/main" val="587884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426B45-4C4F-4D52-8537-76E9A5B89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AF4CC-24F3-426F-E40C-0C07C0086A67}"/>
              </a:ext>
            </a:extLst>
          </p:cNvPr>
          <p:cNvSpPr>
            <a:spLocks noGrp="1"/>
          </p:cNvSpPr>
          <p:nvPr>
            <p:ph type="title"/>
          </p:nvPr>
        </p:nvSpPr>
        <p:spPr>
          <a:xfrm>
            <a:off x="1036320" y="286603"/>
            <a:ext cx="10058400" cy="1450757"/>
          </a:xfrm>
        </p:spPr>
        <p:txBody>
          <a:bodyPr>
            <a:normAutofit/>
          </a:bodyPr>
          <a:lstStyle/>
          <a:p>
            <a:r>
              <a:rPr lang="en-IE"/>
              <a:t>Parking	</a:t>
            </a:r>
          </a:p>
        </p:txBody>
      </p:sp>
      <p:cxnSp>
        <p:nvCxnSpPr>
          <p:cNvPr id="19" name="Straight Connector 18">
            <a:extLst>
              <a:ext uri="{FF2B5EF4-FFF2-40B4-BE49-F238E27FC236}">
                <a16:creationId xmlns:a16="http://schemas.microsoft.com/office/drawing/2014/main" id="{CF117E1C-E964-4433-B1A8-BB2301D0FF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arking lot with cars&#10;&#10;Description automatically generated with low confidence">
            <a:extLst>
              <a:ext uri="{FF2B5EF4-FFF2-40B4-BE49-F238E27FC236}">
                <a16:creationId xmlns:a16="http://schemas.microsoft.com/office/drawing/2014/main" id="{2C2B3EAC-F3AE-570D-0CAF-FD9F6FD14985}"/>
              </a:ext>
            </a:extLst>
          </p:cNvPr>
          <p:cNvPicPr>
            <a:picLocks noChangeAspect="1"/>
          </p:cNvPicPr>
          <p:nvPr/>
        </p:nvPicPr>
        <p:blipFill rotWithShape="1">
          <a:blip r:embed="rId2">
            <a:extLst>
              <a:ext uri="{28A0092B-C50C-407E-A947-70E740481C1C}">
                <a14:useLocalDpi xmlns:a14="http://schemas.microsoft.com/office/drawing/2010/main" val="0"/>
              </a:ext>
            </a:extLst>
          </a:blip>
          <a:srcRect l="15830" r="11353"/>
          <a:stretch/>
        </p:blipFill>
        <p:spPr>
          <a:xfrm>
            <a:off x="1161535" y="2108200"/>
            <a:ext cx="3495807" cy="3600613"/>
          </a:xfrm>
          <a:prstGeom prst="rect">
            <a:avLst/>
          </a:prstGeom>
        </p:spPr>
      </p:pic>
      <p:sp>
        <p:nvSpPr>
          <p:cNvPr id="3" name="Content Placeholder 2">
            <a:extLst>
              <a:ext uri="{FF2B5EF4-FFF2-40B4-BE49-F238E27FC236}">
                <a16:creationId xmlns:a16="http://schemas.microsoft.com/office/drawing/2014/main" id="{A613134B-35DB-9548-5016-66937BFECC9D}"/>
              </a:ext>
            </a:extLst>
          </p:cNvPr>
          <p:cNvSpPr>
            <a:spLocks noGrp="1"/>
          </p:cNvSpPr>
          <p:nvPr>
            <p:ph idx="1"/>
          </p:nvPr>
        </p:nvSpPr>
        <p:spPr>
          <a:xfrm>
            <a:off x="5248657" y="2108201"/>
            <a:ext cx="5846063" cy="3760891"/>
          </a:xfrm>
        </p:spPr>
        <p:txBody>
          <a:bodyPr>
            <a:normAutofit/>
          </a:bodyPr>
          <a:lstStyle/>
          <a:p>
            <a:pPr>
              <a:buFont typeface="Wingdings" panose="05000000000000000000" pitchFamily="2" charset="2"/>
              <a:buChar char="q"/>
            </a:pPr>
            <a:r>
              <a:rPr lang="en-IE"/>
              <a:t>All parents, except for parents using the disabled parking spots, must park across the road from the school.</a:t>
            </a:r>
          </a:p>
          <a:p>
            <a:pPr>
              <a:buFont typeface="Wingdings" panose="05000000000000000000" pitchFamily="2" charset="2"/>
              <a:buChar char="q"/>
            </a:pPr>
            <a:r>
              <a:rPr lang="en-IE"/>
              <a:t>Children must be accompanied across the road, at the crossing, to the school gate.</a:t>
            </a:r>
          </a:p>
          <a:p>
            <a:pPr>
              <a:buFont typeface="Wingdings" panose="05000000000000000000" pitchFamily="2" charset="2"/>
              <a:buChar char="q"/>
            </a:pPr>
            <a:r>
              <a:rPr lang="en-IE"/>
              <a:t>At the end of the school day, all classes will line up at the yellow line close to the school gate.  Only when a teacher sees who is collecting each child will they be allowed to go.</a:t>
            </a:r>
          </a:p>
        </p:txBody>
      </p:sp>
      <p:sp>
        <p:nvSpPr>
          <p:cNvPr id="21" name="Rectangle 20">
            <a:extLst>
              <a:ext uri="{FF2B5EF4-FFF2-40B4-BE49-F238E27FC236}">
                <a16:creationId xmlns:a16="http://schemas.microsoft.com/office/drawing/2014/main" id="{67E6FB20-7663-466F-A928-9371C34F9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70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
  <TotalTime>2389</TotalTime>
  <Words>745</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Garamond</vt:lpstr>
      <vt:lpstr>Wingdings</vt:lpstr>
      <vt:lpstr>RetrospectVTI</vt:lpstr>
      <vt:lpstr>Information For Parents</vt:lpstr>
      <vt:lpstr>Our School Day</vt:lpstr>
      <vt:lpstr>Our Junior Infants Transition Timetable</vt:lpstr>
      <vt:lpstr>Uniform</vt:lpstr>
      <vt:lpstr>Communication in Scoil Eoin Baiste </vt:lpstr>
      <vt:lpstr>Lunch   </vt:lpstr>
      <vt:lpstr>Points to note in Scoil Eoin Baiste</vt:lpstr>
      <vt:lpstr>Who will be working with my child?</vt:lpstr>
      <vt:lpstr>Parking </vt:lpstr>
      <vt:lpstr>Attendance</vt:lpstr>
      <vt:lpstr>Child Protection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Parents</dc:title>
  <dc:creator>Breda Mc Geever</dc:creator>
  <cp:lastModifiedBy>Breda Mc Geever</cp:lastModifiedBy>
  <cp:revision>18</cp:revision>
  <cp:lastPrinted>2022-06-02T13:03:35Z</cp:lastPrinted>
  <dcterms:created xsi:type="dcterms:W3CDTF">2022-05-24T19:44:19Z</dcterms:created>
  <dcterms:modified xsi:type="dcterms:W3CDTF">2023-08-21T17:39:15Z</dcterms:modified>
</cp:coreProperties>
</file>