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5D16C-B1A3-61FA-AA94-822A6E17C8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B153E6CA-E6D3-8F5D-014F-E1A84D1668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5D97D6A7-C71B-4996-B895-F25D51C3E4F8}"/>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5" name="Footer Placeholder 4">
            <a:extLst>
              <a:ext uri="{FF2B5EF4-FFF2-40B4-BE49-F238E27FC236}">
                <a16:creationId xmlns:a16="http://schemas.microsoft.com/office/drawing/2014/main" id="{5785397E-300F-5915-4E06-B986D349167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FBD3A65-D92C-CD77-F112-51B8F85B77DC}"/>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13034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E0FAE-CA7B-9358-06A8-86BE4B9EF46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BFB9588-356E-1195-C91D-59C95D2E2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65D0462-5CA9-601B-C304-9344A0BA14C8}"/>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5" name="Footer Placeholder 4">
            <a:extLst>
              <a:ext uri="{FF2B5EF4-FFF2-40B4-BE49-F238E27FC236}">
                <a16:creationId xmlns:a16="http://schemas.microsoft.com/office/drawing/2014/main" id="{27D8C88D-FB28-B96D-90A0-333C6FD13D0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EBF3D08-58A5-55E8-545C-A84FD98B8DF7}"/>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345948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B61BE-36B3-F72A-0FC4-501585CD31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F04E052-A468-5A25-2239-2C558F4CC2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6CF9D75-D144-54C6-FD2D-F0FCBE0EABFB}"/>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5" name="Footer Placeholder 4">
            <a:extLst>
              <a:ext uri="{FF2B5EF4-FFF2-40B4-BE49-F238E27FC236}">
                <a16:creationId xmlns:a16="http://schemas.microsoft.com/office/drawing/2014/main" id="{FD08C5ED-55F7-C45C-6561-BE8A91E239D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3FDF0B8-0C82-A56A-1EE4-5D40CF542443}"/>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312605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1EC2-283E-B157-9154-95B1591641A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C9F69A6-A253-CD4A-B499-2EF4A7886B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252DDD3-011E-4E17-1AC1-37A88911A957}"/>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5" name="Footer Placeholder 4">
            <a:extLst>
              <a:ext uri="{FF2B5EF4-FFF2-40B4-BE49-F238E27FC236}">
                <a16:creationId xmlns:a16="http://schemas.microsoft.com/office/drawing/2014/main" id="{D55B87F1-AFA4-906E-9B27-FA8C6B65BF0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2B85D96-7F3D-315E-9A49-286B67AFBB58}"/>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219729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D6AD8-7B78-2629-FF7C-DCDDF85F90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57B1973C-69E3-1C12-1AA2-6DE3828540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B4046-5BA4-C64B-EA0F-D36F54F6422C}"/>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5" name="Footer Placeholder 4">
            <a:extLst>
              <a:ext uri="{FF2B5EF4-FFF2-40B4-BE49-F238E27FC236}">
                <a16:creationId xmlns:a16="http://schemas.microsoft.com/office/drawing/2014/main" id="{F6B11E7F-4EF3-AC98-80D6-AA7C9C05F9D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8FCEB7B-12E3-2989-847A-1CA0BF273380}"/>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139333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2AF7A-D447-020B-B5A5-820BF3E1DCC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D4BC48A-9967-08FD-27D1-1E65AE5A6A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FA94849B-2C8C-3189-E5DA-73F11B3770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3BFBDE1B-868B-5BEA-7218-257A062B925B}"/>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6" name="Footer Placeholder 5">
            <a:extLst>
              <a:ext uri="{FF2B5EF4-FFF2-40B4-BE49-F238E27FC236}">
                <a16:creationId xmlns:a16="http://schemas.microsoft.com/office/drawing/2014/main" id="{2798C2C1-BBF4-8951-32EB-15D78D4ED27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50A33B6-BA11-4EAD-A09D-651465F96896}"/>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398087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6FC10-6ABA-2BCB-84BE-295405947BBC}"/>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BFCC524-C433-D812-C62D-8A9B8DCC6B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D1BD8F-0E21-1A6C-6701-B92AFA479E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92EC6BB-E82B-C516-79CC-4D27C5AF65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3630D8-AEF2-E1A8-83B1-9ABFB6F7FD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EE55CB65-58D8-E009-5483-6F0C4E6055CC}"/>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8" name="Footer Placeholder 7">
            <a:extLst>
              <a:ext uri="{FF2B5EF4-FFF2-40B4-BE49-F238E27FC236}">
                <a16:creationId xmlns:a16="http://schemas.microsoft.com/office/drawing/2014/main" id="{950412AE-C063-89CA-9BF8-4EE9B505F298}"/>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56782AE1-ED34-BE9A-6F8C-D9B25FE5EE0B}"/>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289725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A83F-1C5F-88BD-51FF-97DC86B4F7B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6E99CD0-A27B-026B-81A9-9C330EAF5977}"/>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4" name="Footer Placeholder 3">
            <a:extLst>
              <a:ext uri="{FF2B5EF4-FFF2-40B4-BE49-F238E27FC236}">
                <a16:creationId xmlns:a16="http://schemas.microsoft.com/office/drawing/2014/main" id="{7A7AE385-8EC3-B6CD-FEE2-A695A1A10E22}"/>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15FC71A3-C003-2A18-1F8D-86049AA7BD0B}"/>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425901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AF8C16-A39A-3329-A903-3501108B986A}"/>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3" name="Footer Placeholder 2">
            <a:extLst>
              <a:ext uri="{FF2B5EF4-FFF2-40B4-BE49-F238E27FC236}">
                <a16:creationId xmlns:a16="http://schemas.microsoft.com/office/drawing/2014/main" id="{263724F5-8B31-AB5D-8021-D8CF3A39F65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CD6B8217-99E8-0C74-617D-88B9FD5F6927}"/>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352868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10D4-9E30-1EC5-C2EC-742BA7BE3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367756E-3787-40C1-AABF-20AB64BD5D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7256958-2BF2-9B18-27A7-B66BBD0B0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64FF5-7D54-596C-B41C-DE9175C455FA}"/>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6" name="Footer Placeholder 5">
            <a:extLst>
              <a:ext uri="{FF2B5EF4-FFF2-40B4-BE49-F238E27FC236}">
                <a16:creationId xmlns:a16="http://schemas.microsoft.com/office/drawing/2014/main" id="{6C24BEB6-0507-BB73-6717-887BBD06B91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D7E58A9-3259-712E-C82C-8F3BBB96D47C}"/>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109576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72F71-AB98-A435-9437-7C71485E1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CDFEB63-347C-C8F1-D12C-C797C70708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8E9F68DD-081C-A155-CF46-5D23BEA71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D228DB-A40A-D092-E6C2-303EB6B1BF20}"/>
              </a:ext>
            </a:extLst>
          </p:cNvPr>
          <p:cNvSpPr>
            <a:spLocks noGrp="1"/>
          </p:cNvSpPr>
          <p:nvPr>
            <p:ph type="dt" sz="half" idx="10"/>
          </p:nvPr>
        </p:nvSpPr>
        <p:spPr/>
        <p:txBody>
          <a:bodyPr/>
          <a:lstStyle/>
          <a:p>
            <a:fld id="{B6677DAC-D2B2-4095-9B48-DE141E2DA09A}" type="datetimeFigureOut">
              <a:rPr lang="en-IE" smtClean="0"/>
              <a:t>12/06/2023</a:t>
            </a:fld>
            <a:endParaRPr lang="en-IE"/>
          </a:p>
        </p:txBody>
      </p:sp>
      <p:sp>
        <p:nvSpPr>
          <p:cNvPr id="6" name="Footer Placeholder 5">
            <a:extLst>
              <a:ext uri="{FF2B5EF4-FFF2-40B4-BE49-F238E27FC236}">
                <a16:creationId xmlns:a16="http://schemas.microsoft.com/office/drawing/2014/main" id="{E7D1C784-AC5C-8E86-9755-39E6F8B520C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98174E0-A7BD-885E-15E4-D85E9822A60F}"/>
              </a:ext>
            </a:extLst>
          </p:cNvPr>
          <p:cNvSpPr>
            <a:spLocks noGrp="1"/>
          </p:cNvSpPr>
          <p:nvPr>
            <p:ph type="sldNum" sz="quarter" idx="12"/>
          </p:nvPr>
        </p:nvSpPr>
        <p:spPr/>
        <p:txBody>
          <a:bodyPr/>
          <a:lstStyle/>
          <a:p>
            <a:fld id="{75E6ED43-7FC7-4880-AABD-BFB9CDE18675}" type="slidenum">
              <a:rPr lang="en-IE" smtClean="0"/>
              <a:t>‹#›</a:t>
            </a:fld>
            <a:endParaRPr lang="en-IE"/>
          </a:p>
        </p:txBody>
      </p:sp>
    </p:spTree>
    <p:extLst>
      <p:ext uri="{BB962C8B-B14F-4D97-AF65-F5344CB8AC3E}">
        <p14:creationId xmlns:p14="http://schemas.microsoft.com/office/powerpoint/2010/main" val="250187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A18B4C-A85B-C512-A630-104DD86648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20A8B5E-30B9-534E-B91B-5E5D88BE4A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B6B0894-A089-D665-2E3E-A351F25645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77DAC-D2B2-4095-9B48-DE141E2DA09A}" type="datetimeFigureOut">
              <a:rPr lang="en-IE" smtClean="0"/>
              <a:t>12/06/2023</a:t>
            </a:fld>
            <a:endParaRPr lang="en-IE"/>
          </a:p>
        </p:txBody>
      </p:sp>
      <p:sp>
        <p:nvSpPr>
          <p:cNvPr id="5" name="Footer Placeholder 4">
            <a:extLst>
              <a:ext uri="{FF2B5EF4-FFF2-40B4-BE49-F238E27FC236}">
                <a16:creationId xmlns:a16="http://schemas.microsoft.com/office/drawing/2014/main" id="{13E3F5C7-78E4-F4D7-3AFE-6DA448C21E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8D6EEB1-4B01-B926-3845-ED335B984B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6ED43-7FC7-4880-AABD-BFB9CDE18675}" type="slidenum">
              <a:rPr lang="en-IE" smtClean="0"/>
              <a:t>‹#›</a:t>
            </a:fld>
            <a:endParaRPr lang="en-IE"/>
          </a:p>
        </p:txBody>
      </p:sp>
    </p:spTree>
    <p:extLst>
      <p:ext uri="{BB962C8B-B14F-4D97-AF65-F5344CB8AC3E}">
        <p14:creationId xmlns:p14="http://schemas.microsoft.com/office/powerpoint/2010/main" val="347044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4.jpe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gif"/><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5.gi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D7DDF070-4464-7C3C-D185-6D512AA2141D}"/>
              </a:ext>
            </a:extLst>
          </p:cNvPr>
          <p:cNvPicPr>
            <a:picLocks noChangeAspect="1"/>
          </p:cNvPicPr>
          <p:nvPr>
            <p:custDataLst>
              <p:tags r:id="rId1"/>
            </p:custDataLst>
          </p:nvPr>
        </p:nvPicPr>
        <p:blipFill rotWithShape="1">
          <a:blip r:embed="rId4"/>
          <a:srcRect l="7939" t="2180" r="9328" b="31153"/>
          <a:stretch/>
        </p:blipFill>
        <p:spPr>
          <a:xfrm>
            <a:off x="312542" y="114300"/>
            <a:ext cx="4971470" cy="1523147"/>
          </a:xfrm>
          <a:prstGeom prst="rect">
            <a:avLst/>
          </a:prstGeom>
        </p:spPr>
      </p:pic>
      <p:pic>
        <p:nvPicPr>
          <p:cNvPr id="5" name="Picture 4" descr="School Crest Scoil Eoin Baiste 2016">
            <a:extLst>
              <a:ext uri="{FF2B5EF4-FFF2-40B4-BE49-F238E27FC236}">
                <a16:creationId xmlns:a16="http://schemas.microsoft.com/office/drawing/2014/main" id="{ECE67A79-6590-AC54-E2D6-53CE0D4F3385}"/>
              </a:ext>
            </a:extLst>
          </p:cNvPr>
          <p:cNvPicPr>
            <a:picLocks noChangeAspect="1"/>
          </p:cNvPicPr>
          <p:nvPr/>
        </p:nvPicPr>
        <p:blipFill>
          <a:blip r:embed="rId5" cstate="print">
            <a:extLst>
              <a:ext uri="{BEBA8EAE-BF5A-486C-A8C5-ECC9F3942E4B}">
                <a14:imgProps xmlns:a14="http://schemas.microsoft.com/office/drawing/2010/main">
                  <a14:imgLayer r:embed="rId6">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10720873" y="221117"/>
            <a:ext cx="1069748" cy="123287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TextBox 5">
            <a:extLst>
              <a:ext uri="{FF2B5EF4-FFF2-40B4-BE49-F238E27FC236}">
                <a16:creationId xmlns:a16="http://schemas.microsoft.com/office/drawing/2014/main" id="{2C8FDF15-5F7A-264A-90FB-FE659EAC7A55}"/>
              </a:ext>
            </a:extLst>
          </p:cNvPr>
          <p:cNvSpPr txBox="1"/>
          <p:nvPr>
            <p:custDataLst>
              <p:tags r:id="rId2"/>
            </p:custDataLst>
          </p:nvPr>
        </p:nvSpPr>
        <p:spPr>
          <a:xfrm>
            <a:off x="312542" y="1767264"/>
            <a:ext cx="11733278" cy="2462213"/>
          </a:xfrm>
          <a:prstGeom prst="rect">
            <a:avLst/>
          </a:prstGeom>
          <a:noFill/>
          <a:ln>
            <a:solidFill>
              <a:srgbClr val="00B0F0"/>
            </a:solidFill>
          </a:ln>
        </p:spPr>
        <p:txBody>
          <a:bodyPr wrap="square" rtlCol="0">
            <a:spAutoFit/>
          </a:bodyPr>
          <a:lstStyle/>
          <a:p>
            <a:r>
              <a:rPr lang="en-US" sz="1400" dirty="0">
                <a:latin typeface="Abadi" panose="020B0604020104020204" pitchFamily="34" charset="0"/>
              </a:rPr>
              <a:t>Dear Parents/Guardians,</a:t>
            </a:r>
          </a:p>
          <a:p>
            <a:r>
              <a:rPr lang="en-US" sz="1400" dirty="0">
                <a:latin typeface="Abadi" panose="020B0604020104020204" pitchFamily="34" charset="0"/>
              </a:rPr>
              <a:t> </a:t>
            </a:r>
          </a:p>
          <a:p>
            <a:r>
              <a:rPr lang="en-US" sz="1400" dirty="0">
                <a:latin typeface="Abadi" panose="020B0604020104020204" pitchFamily="34" charset="0"/>
              </a:rPr>
              <a:t>As we finish another year, I wish to thank </a:t>
            </a:r>
            <a:r>
              <a:rPr lang="en-US" sz="1400" dirty="0" smtClean="0">
                <a:latin typeface="Abadi" panose="020B0604020104020204" pitchFamily="34" charset="0"/>
              </a:rPr>
              <a:t>the 99 families attending the school for </a:t>
            </a:r>
            <a:r>
              <a:rPr lang="en-US" sz="1400" dirty="0">
                <a:latin typeface="Abadi" panose="020B0604020104020204" pitchFamily="34" charset="0"/>
              </a:rPr>
              <a:t>your continued support to the </a:t>
            </a:r>
            <a:r>
              <a:rPr lang="en-US" sz="1400" dirty="0" smtClean="0">
                <a:latin typeface="Abadi" panose="020B0604020104020204" pitchFamily="34" charset="0"/>
              </a:rPr>
              <a:t>school throughout the year. We have had a busy year and we are thrilled with the progress and hard work each and every student in </a:t>
            </a:r>
            <a:r>
              <a:rPr lang="en-US" sz="1400" dirty="0" err="1" smtClean="0">
                <a:latin typeface="Abadi" panose="020B0604020104020204" pitchFamily="34" charset="0"/>
              </a:rPr>
              <a:t>Scoil</a:t>
            </a:r>
            <a:r>
              <a:rPr lang="en-US" sz="1400" dirty="0" smtClean="0">
                <a:latin typeface="Abadi" panose="020B0604020104020204" pitchFamily="34" charset="0"/>
              </a:rPr>
              <a:t> </a:t>
            </a:r>
            <a:r>
              <a:rPr lang="en-US" sz="1400" dirty="0" err="1" smtClean="0">
                <a:latin typeface="Abadi" panose="020B0604020104020204" pitchFamily="34" charset="0"/>
              </a:rPr>
              <a:t>Eoin</a:t>
            </a:r>
            <a:r>
              <a:rPr lang="en-US" sz="1400" dirty="0" smtClean="0">
                <a:latin typeface="Abadi" panose="020B0604020104020204" pitchFamily="34" charset="0"/>
              </a:rPr>
              <a:t> </a:t>
            </a:r>
            <a:r>
              <a:rPr lang="en-US" sz="1400" dirty="0" err="1" smtClean="0">
                <a:latin typeface="Abadi" panose="020B0604020104020204" pitchFamily="34" charset="0"/>
              </a:rPr>
              <a:t>Baiste</a:t>
            </a:r>
            <a:r>
              <a:rPr lang="en-US" sz="1400" dirty="0" smtClean="0">
                <a:latin typeface="Abadi" panose="020B0604020104020204" pitchFamily="34" charset="0"/>
              </a:rPr>
              <a:t> has put into the past year.  The children attending </a:t>
            </a:r>
            <a:r>
              <a:rPr lang="en-US" sz="1400" dirty="0" err="1" smtClean="0">
                <a:latin typeface="Abadi" panose="020B0604020104020204" pitchFamily="34" charset="0"/>
              </a:rPr>
              <a:t>Scoil</a:t>
            </a:r>
            <a:r>
              <a:rPr lang="en-US" sz="1400" dirty="0" smtClean="0">
                <a:latin typeface="Abadi" panose="020B0604020104020204" pitchFamily="34" charset="0"/>
              </a:rPr>
              <a:t> </a:t>
            </a:r>
            <a:r>
              <a:rPr lang="en-US" sz="1400" dirty="0" err="1" smtClean="0">
                <a:latin typeface="Abadi" panose="020B0604020104020204" pitchFamily="34" charset="0"/>
              </a:rPr>
              <a:t>Eoin</a:t>
            </a:r>
            <a:r>
              <a:rPr lang="en-US" sz="1400" dirty="0" smtClean="0">
                <a:latin typeface="Abadi" panose="020B0604020104020204" pitchFamily="34" charset="0"/>
              </a:rPr>
              <a:t> </a:t>
            </a:r>
            <a:r>
              <a:rPr lang="en-US" sz="1400" dirty="0" err="1" smtClean="0">
                <a:latin typeface="Abadi" panose="020B0604020104020204" pitchFamily="34" charset="0"/>
              </a:rPr>
              <a:t>Baiste</a:t>
            </a:r>
            <a:r>
              <a:rPr lang="en-US" sz="1400" dirty="0" smtClean="0">
                <a:latin typeface="Abadi" panose="020B0604020104020204" pitchFamily="34" charset="0"/>
              </a:rPr>
              <a:t> are a credit to their families and we as a staff enjoy seeing their cheery faces coming through the doors each morning. When we begin our new school year on August 30</a:t>
            </a:r>
            <a:r>
              <a:rPr lang="en-US" sz="1400" baseline="30000" dirty="0" smtClean="0">
                <a:latin typeface="Abadi" panose="020B0604020104020204" pitchFamily="34" charset="0"/>
              </a:rPr>
              <a:t>th</a:t>
            </a:r>
            <a:r>
              <a:rPr lang="en-US" sz="1400" dirty="0" smtClean="0">
                <a:latin typeface="Abadi" panose="020B0604020104020204" pitchFamily="34" charset="0"/>
              </a:rPr>
              <a:t> we will be welcoming a new teacher to the school,  Miss </a:t>
            </a:r>
            <a:r>
              <a:rPr lang="en-US" sz="1400" dirty="0" err="1" smtClean="0">
                <a:latin typeface="Abadi" panose="020B0604020104020204" pitchFamily="34" charset="0"/>
              </a:rPr>
              <a:t>Mallons</a:t>
            </a:r>
            <a:r>
              <a:rPr lang="en-US" sz="1400" dirty="0">
                <a:latin typeface="Abadi" panose="020B0604020104020204" pitchFamily="34" charset="0"/>
              </a:rPr>
              <a:t> </a:t>
            </a:r>
            <a:r>
              <a:rPr lang="en-US" sz="1400" dirty="0" smtClean="0">
                <a:latin typeface="Abadi" panose="020B0604020104020204" pitchFamily="34" charset="0"/>
              </a:rPr>
              <a:t>as a result of high enrolment numbers.  As well as Miss </a:t>
            </a:r>
            <a:r>
              <a:rPr lang="en-US" sz="1400" dirty="0" err="1" smtClean="0">
                <a:latin typeface="Abadi" panose="020B0604020104020204" pitchFamily="34" charset="0"/>
              </a:rPr>
              <a:t>Mallons</a:t>
            </a:r>
            <a:r>
              <a:rPr lang="en-US" sz="1400" dirty="0" smtClean="0">
                <a:latin typeface="Abadi" panose="020B0604020104020204" pitchFamily="34" charset="0"/>
              </a:rPr>
              <a:t> joining the school there will be 17 Junior Infants.</a:t>
            </a:r>
          </a:p>
          <a:p>
            <a:endParaRPr lang="en-US" sz="1400" dirty="0">
              <a:latin typeface="Abadi" panose="020B0604020104020204" pitchFamily="34" charset="0"/>
            </a:endParaRPr>
          </a:p>
          <a:p>
            <a:r>
              <a:rPr lang="en-US" sz="1400" dirty="0" smtClean="0">
                <a:latin typeface="Abadi" panose="020B0604020104020204" pitchFamily="34" charset="0"/>
              </a:rPr>
              <a:t>	 As we end the year on a high note I wish you all a great summer break and I look forward to seeing the children again on August 30</a:t>
            </a:r>
            <a:r>
              <a:rPr lang="en-US" sz="1400" baseline="30000" dirty="0" smtClean="0">
                <a:latin typeface="Abadi" panose="020B0604020104020204" pitchFamily="34" charset="0"/>
              </a:rPr>
              <a:t>th</a:t>
            </a:r>
            <a:r>
              <a:rPr lang="en-US" sz="1400" dirty="0" smtClean="0">
                <a:latin typeface="Abadi" panose="020B0604020104020204" pitchFamily="34" charset="0"/>
              </a:rPr>
              <a:t>.</a:t>
            </a:r>
            <a:endParaRPr lang="en-GB" sz="1400" dirty="0" smtClean="0">
              <a:latin typeface="Abadi" panose="020B0604020104020204" pitchFamily="34" charset="0"/>
            </a:endParaRPr>
          </a:p>
          <a:p>
            <a:pPr algn="r"/>
            <a:r>
              <a:rPr lang="en-GB" sz="1400" dirty="0" smtClean="0">
                <a:latin typeface="Abadi" panose="020B0604020104020204" pitchFamily="34" charset="0"/>
              </a:rPr>
              <a:t>Kind regards</a:t>
            </a:r>
          </a:p>
          <a:p>
            <a:pPr algn="r"/>
            <a:r>
              <a:rPr lang="en-GB" sz="1400" dirty="0" smtClean="0">
                <a:latin typeface="Abadi" panose="020B0604020104020204" pitchFamily="34" charset="0"/>
              </a:rPr>
              <a:t>Mrs Mc Geever</a:t>
            </a:r>
            <a:endParaRPr lang="en-US" sz="1400" dirty="0">
              <a:latin typeface="Abadi" panose="020B0604020104020204" pitchFamily="34" charset="0"/>
            </a:endParaRPr>
          </a:p>
        </p:txBody>
      </p:sp>
      <p:sp>
        <p:nvSpPr>
          <p:cNvPr id="8" name="TextBox 7">
            <a:extLst>
              <a:ext uri="{FF2B5EF4-FFF2-40B4-BE49-F238E27FC236}">
                <a16:creationId xmlns:a16="http://schemas.microsoft.com/office/drawing/2014/main" id="{7173AB58-EC7C-2257-4840-F98B99AF5703}"/>
              </a:ext>
            </a:extLst>
          </p:cNvPr>
          <p:cNvSpPr txBox="1"/>
          <p:nvPr/>
        </p:nvSpPr>
        <p:spPr>
          <a:xfrm>
            <a:off x="304799" y="4335223"/>
            <a:ext cx="11601062" cy="2339102"/>
          </a:xfrm>
          <a:prstGeom prst="rect">
            <a:avLst/>
          </a:prstGeom>
          <a:solidFill>
            <a:schemeClr val="accent6">
              <a:lumMod val="20000"/>
              <a:lumOff val="80000"/>
            </a:schemeClr>
          </a:solidFill>
        </p:spPr>
        <p:txBody>
          <a:bodyPr wrap="square" rtlCol="0">
            <a:spAutoFit/>
          </a:bodyPr>
          <a:lstStyle/>
          <a:p>
            <a:pPr algn="ctr"/>
            <a:r>
              <a:rPr lang="en-IE" sz="2000" b="1" dirty="0"/>
              <a:t>Classes for </a:t>
            </a:r>
            <a:r>
              <a:rPr lang="en-IE" sz="2000" b="1" dirty="0" smtClean="0"/>
              <a:t>2023/2024</a:t>
            </a:r>
            <a:endParaRPr lang="en-IE" sz="2000" b="1" dirty="0"/>
          </a:p>
          <a:p>
            <a:r>
              <a:rPr lang="en-IE" dirty="0" smtClean="0"/>
              <a:t>Special Class	Miss Duffy				                                   Special Education Teachers</a:t>
            </a:r>
          </a:p>
          <a:p>
            <a:r>
              <a:rPr lang="en-IE" dirty="0" smtClean="0"/>
              <a:t>Junior Infants	Mrs </a:t>
            </a:r>
            <a:r>
              <a:rPr lang="en-IE" dirty="0"/>
              <a:t>Mc </a:t>
            </a:r>
            <a:r>
              <a:rPr lang="en-IE" dirty="0" smtClean="0"/>
              <a:t>Laughlin				                                                       Mrs Tan</a:t>
            </a:r>
          </a:p>
          <a:p>
            <a:r>
              <a:rPr lang="en-IE" dirty="0" smtClean="0"/>
              <a:t>Senior Infants 	Mr Cleary                              			                                                   Miss </a:t>
            </a:r>
            <a:r>
              <a:rPr lang="en-IE" dirty="0" err="1" smtClean="0"/>
              <a:t>Mallons</a:t>
            </a:r>
            <a:endParaRPr lang="en-IE" dirty="0"/>
          </a:p>
          <a:p>
            <a:r>
              <a:rPr lang="en-IE" dirty="0"/>
              <a:t>1</a:t>
            </a:r>
            <a:r>
              <a:rPr lang="en-IE" baseline="30000" dirty="0"/>
              <a:t>st</a:t>
            </a:r>
            <a:r>
              <a:rPr lang="en-IE" dirty="0"/>
              <a:t> &amp; 2</a:t>
            </a:r>
            <a:r>
              <a:rPr lang="en-IE" baseline="30000" dirty="0"/>
              <a:t>nd</a:t>
            </a:r>
            <a:r>
              <a:rPr lang="en-IE" dirty="0"/>
              <a:t> </a:t>
            </a:r>
            <a:r>
              <a:rPr lang="en-IE" dirty="0" smtClean="0"/>
              <a:t>Class          Mrs </a:t>
            </a:r>
            <a:r>
              <a:rPr lang="en-IE" dirty="0"/>
              <a:t>Horan</a:t>
            </a:r>
          </a:p>
          <a:p>
            <a:r>
              <a:rPr lang="en-IE" dirty="0" smtClean="0"/>
              <a:t>3</a:t>
            </a:r>
            <a:r>
              <a:rPr lang="en-IE" baseline="30000" dirty="0" smtClean="0"/>
              <a:t>rd</a:t>
            </a:r>
            <a:r>
              <a:rPr lang="en-IE" dirty="0" smtClean="0"/>
              <a:t> Class                    Mr </a:t>
            </a:r>
            <a:r>
              <a:rPr lang="en-IE" dirty="0"/>
              <a:t>Connor</a:t>
            </a:r>
          </a:p>
          <a:p>
            <a:r>
              <a:rPr lang="en-IE" dirty="0"/>
              <a:t>4</a:t>
            </a:r>
            <a:r>
              <a:rPr lang="en-IE" baseline="30000" dirty="0"/>
              <a:t>th</a:t>
            </a:r>
            <a:r>
              <a:rPr lang="en-IE" dirty="0"/>
              <a:t> &amp; 5</a:t>
            </a:r>
            <a:r>
              <a:rPr lang="en-IE" baseline="30000" dirty="0"/>
              <a:t>th</a:t>
            </a:r>
            <a:r>
              <a:rPr lang="en-IE" dirty="0"/>
              <a:t> </a:t>
            </a:r>
            <a:r>
              <a:rPr lang="en-IE" dirty="0" smtClean="0"/>
              <a:t>Class          Mrs Mc Geever</a:t>
            </a:r>
            <a:endParaRPr lang="en-IE" dirty="0"/>
          </a:p>
          <a:p>
            <a:r>
              <a:rPr lang="en-IE" dirty="0" smtClean="0"/>
              <a:t>5</a:t>
            </a:r>
            <a:r>
              <a:rPr lang="en-IE" baseline="30000" dirty="0" smtClean="0"/>
              <a:t>th</a:t>
            </a:r>
            <a:r>
              <a:rPr lang="en-IE" dirty="0" smtClean="0"/>
              <a:t> &amp; 6</a:t>
            </a:r>
            <a:r>
              <a:rPr lang="en-IE" baseline="30000" dirty="0" smtClean="0"/>
              <a:t>th</a:t>
            </a:r>
            <a:r>
              <a:rPr lang="en-IE" dirty="0" smtClean="0"/>
              <a:t> </a:t>
            </a:r>
            <a:r>
              <a:rPr lang="en-IE" dirty="0" smtClean="0"/>
              <a:t>Class       </a:t>
            </a:r>
            <a:r>
              <a:rPr lang="en-IE" dirty="0" smtClean="0"/>
              <a:t>   </a:t>
            </a:r>
            <a:r>
              <a:rPr lang="en-IE" dirty="0" smtClean="0"/>
              <a:t>Mrs </a:t>
            </a:r>
            <a:r>
              <a:rPr lang="en-IE" dirty="0"/>
              <a:t>Murphy</a:t>
            </a:r>
          </a:p>
        </p:txBody>
      </p:sp>
    </p:spTree>
    <p:extLst>
      <p:ext uri="{BB962C8B-B14F-4D97-AF65-F5344CB8AC3E}">
        <p14:creationId xmlns:p14="http://schemas.microsoft.com/office/powerpoint/2010/main" val="37761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5CEB92A0-562E-64C9-4D4B-3ECAEB368100}"/>
              </a:ext>
            </a:extLst>
          </p:cNvPr>
          <p:cNvPicPr>
            <a:picLocks noChangeAspect="1"/>
          </p:cNvPicPr>
          <p:nvPr>
            <p:custDataLst>
              <p:tags r:id="rId1"/>
            </p:custDataLst>
          </p:nvPr>
        </p:nvPicPr>
        <p:blipFill rotWithShape="1">
          <a:blip r:embed="rId5"/>
          <a:srcRect l="7939" t="2180" r="9328" b="31153"/>
          <a:stretch/>
        </p:blipFill>
        <p:spPr>
          <a:xfrm>
            <a:off x="381000" y="52387"/>
            <a:ext cx="3143250" cy="963021"/>
          </a:xfrm>
          <a:prstGeom prst="rect">
            <a:avLst/>
          </a:prstGeom>
        </p:spPr>
      </p:pic>
      <p:sp>
        <p:nvSpPr>
          <p:cNvPr id="5" name="TextBox 4">
            <a:extLst>
              <a:ext uri="{FF2B5EF4-FFF2-40B4-BE49-F238E27FC236}">
                <a16:creationId xmlns:a16="http://schemas.microsoft.com/office/drawing/2014/main" id="{8E024BCB-4A90-8037-DEFD-C09A47CCCFB1}"/>
              </a:ext>
            </a:extLst>
          </p:cNvPr>
          <p:cNvSpPr txBox="1"/>
          <p:nvPr>
            <p:custDataLst>
              <p:tags r:id="rId2"/>
            </p:custDataLst>
          </p:nvPr>
        </p:nvSpPr>
        <p:spPr>
          <a:xfrm>
            <a:off x="9021546" y="2199737"/>
            <a:ext cx="2921513" cy="2862322"/>
          </a:xfrm>
          <a:prstGeom prst="rect">
            <a:avLst/>
          </a:prstGeom>
          <a:noFill/>
          <a:ln>
            <a:solidFill>
              <a:srgbClr val="66FF33"/>
            </a:solidFill>
          </a:ln>
        </p:spPr>
        <p:txBody>
          <a:bodyPr wrap="square" rtlCol="0">
            <a:spAutoFit/>
          </a:bodyPr>
          <a:lstStyle/>
          <a:p>
            <a:pPr marL="285750" indent="-285750" algn="ctr">
              <a:buFont typeface="Arial" panose="020B0604020202020204" pitchFamily="34" charset="0"/>
              <a:buChar char="•"/>
            </a:pPr>
            <a:r>
              <a:rPr lang="en-US" dirty="0" smtClean="0">
                <a:latin typeface="Century Gothic" panose="020B0502020202020204" pitchFamily="34" charset="0"/>
              </a:rPr>
              <a:t>End of year mass </a:t>
            </a:r>
            <a:r>
              <a:rPr lang="en-US" dirty="0" smtClean="0">
                <a:latin typeface="Century Gothic" panose="020B0502020202020204" pitchFamily="34" charset="0"/>
              </a:rPr>
              <a:t>this Friday June 16</a:t>
            </a:r>
            <a:r>
              <a:rPr lang="en-US" baseline="30000" dirty="0" smtClean="0">
                <a:latin typeface="Century Gothic" panose="020B0502020202020204" pitchFamily="34" charset="0"/>
              </a:rPr>
              <a:t>th</a:t>
            </a:r>
            <a:r>
              <a:rPr lang="en-US" dirty="0" smtClean="0">
                <a:latin typeface="Century Gothic" panose="020B0502020202020204" pitchFamily="34" charset="0"/>
              </a:rPr>
              <a:t> at </a:t>
            </a:r>
            <a:r>
              <a:rPr lang="en-US" dirty="0" smtClean="0">
                <a:latin typeface="Century Gothic" panose="020B0502020202020204" pitchFamily="34" charset="0"/>
              </a:rPr>
              <a:t>10am </a:t>
            </a:r>
            <a:r>
              <a:rPr lang="en-US" dirty="0" smtClean="0">
                <a:latin typeface="Century Gothic" panose="020B0502020202020204" pitchFamily="34" charset="0"/>
              </a:rPr>
              <a:t>in St. John the Baptist Church. </a:t>
            </a:r>
            <a:r>
              <a:rPr lang="en-US" dirty="0" smtClean="0">
                <a:latin typeface="Century Gothic" panose="020B0502020202020204" pitchFamily="34" charset="0"/>
              </a:rPr>
              <a:t>         </a:t>
            </a:r>
            <a:r>
              <a:rPr lang="en-US" dirty="0" smtClean="0">
                <a:latin typeface="Century Gothic" panose="020B0502020202020204" pitchFamily="34" charset="0"/>
              </a:rPr>
              <a:t>All welcome to attend</a:t>
            </a:r>
            <a:endParaRPr lang="en-US" dirty="0">
              <a:latin typeface="Century Gothic" panose="020B0502020202020204" pitchFamily="34" charset="0"/>
            </a:endParaRPr>
          </a:p>
          <a:p>
            <a:pPr algn="ctr"/>
            <a:endParaRPr lang="en-US" dirty="0">
              <a:latin typeface="Century Gothic" panose="020B0502020202020204" pitchFamily="34" charset="0"/>
            </a:endParaRPr>
          </a:p>
          <a:p>
            <a:pPr marL="285750" indent="-285750" algn="ctr">
              <a:buFont typeface="Arial" panose="020B0604020202020204" pitchFamily="34" charset="0"/>
              <a:buChar char="•"/>
            </a:pPr>
            <a:r>
              <a:rPr lang="en-US" dirty="0" smtClean="0">
                <a:latin typeface="Century Gothic" panose="020B0502020202020204" pitchFamily="34" charset="0"/>
              </a:rPr>
              <a:t>Summer </a:t>
            </a:r>
            <a:r>
              <a:rPr lang="en-US" dirty="0">
                <a:latin typeface="Century Gothic" panose="020B0502020202020204" pitchFamily="34" charset="0"/>
              </a:rPr>
              <a:t>Holidays</a:t>
            </a:r>
          </a:p>
          <a:p>
            <a:pPr algn="ctr"/>
            <a:r>
              <a:rPr lang="en-US" dirty="0" smtClean="0">
                <a:latin typeface="Century Gothic" panose="020B0502020202020204" pitchFamily="34" charset="0"/>
              </a:rPr>
              <a:t>Wednesday 21</a:t>
            </a:r>
            <a:r>
              <a:rPr lang="en-US" baseline="30000" dirty="0" smtClean="0">
                <a:latin typeface="Century Gothic" panose="020B0502020202020204" pitchFamily="34" charset="0"/>
              </a:rPr>
              <a:t>st</a:t>
            </a:r>
            <a:r>
              <a:rPr lang="en-US" dirty="0" smtClean="0">
                <a:latin typeface="Century Gothic" panose="020B0502020202020204" pitchFamily="34" charset="0"/>
              </a:rPr>
              <a:t> June </a:t>
            </a:r>
            <a:endParaRPr lang="en-US" dirty="0">
              <a:latin typeface="Century Gothic" panose="020B0502020202020204" pitchFamily="34" charset="0"/>
            </a:endParaRPr>
          </a:p>
          <a:p>
            <a:pPr algn="ctr"/>
            <a:r>
              <a:rPr lang="en-US" dirty="0" smtClean="0">
                <a:latin typeface="Century Gothic" panose="020B0502020202020204" pitchFamily="34" charset="0"/>
              </a:rPr>
              <a:t>      12 </a:t>
            </a:r>
            <a:r>
              <a:rPr lang="en-US" dirty="0">
                <a:latin typeface="Century Gothic" panose="020B0502020202020204" pitchFamily="34" charset="0"/>
              </a:rPr>
              <a:t>noon</a:t>
            </a:r>
          </a:p>
        </p:txBody>
      </p:sp>
      <p:pic>
        <p:nvPicPr>
          <p:cNvPr id="2050" name="Picture 2" descr="REMINDER">
            <a:extLst>
              <a:ext uri="{FF2B5EF4-FFF2-40B4-BE49-F238E27FC236}">
                <a16:creationId xmlns:a16="http://schemas.microsoft.com/office/drawing/2014/main" id="{43BC3B72-6096-DDEC-2AEB-5789BC5A94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89894" y="52387"/>
            <a:ext cx="2924175" cy="2188193"/>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33">
            <a:extLst>
              <a:ext uri="{FF2B5EF4-FFF2-40B4-BE49-F238E27FC236}">
                <a16:creationId xmlns:a16="http://schemas.microsoft.com/office/drawing/2014/main" id="{13A4B814-7CC2-B774-5849-493C876D20C5}"/>
              </a:ext>
            </a:extLst>
          </p:cNvPr>
          <p:cNvSpPr/>
          <p:nvPr>
            <p:custDataLst>
              <p:tags r:id="rId3"/>
            </p:custDataLst>
          </p:nvPr>
        </p:nvSpPr>
        <p:spPr>
          <a:xfrm>
            <a:off x="3486859" y="1116448"/>
            <a:ext cx="3845767" cy="612905"/>
          </a:xfrm>
          <a:prstGeom prst="roundRect">
            <a:avLst>
              <a:gd name="adj" fmla="val 2688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43" b="1" dirty="0">
                <a:solidFill>
                  <a:schemeClr val="bg1"/>
                </a:solidFill>
                <a:effectLst>
                  <a:outerShdw blurRad="50800" dist="38100" dir="2700000" algn="tl" rotWithShape="0">
                    <a:prstClr val="black">
                      <a:alpha val="40000"/>
                    </a:prstClr>
                  </a:outerShdw>
                </a:effectLst>
                <a:latin typeface="Century Gothic" panose="020B0502020202020204" pitchFamily="34" charset="0"/>
                <a:ea typeface="PBPEPPERMINTCAKEPOP" panose="02000603000000000000" pitchFamily="2" charset="0"/>
              </a:rPr>
              <a:t>For Your Information</a:t>
            </a:r>
          </a:p>
        </p:txBody>
      </p:sp>
      <p:sp>
        <p:nvSpPr>
          <p:cNvPr id="8" name="TextBox 7">
            <a:extLst>
              <a:ext uri="{FF2B5EF4-FFF2-40B4-BE49-F238E27FC236}">
                <a16:creationId xmlns:a16="http://schemas.microsoft.com/office/drawing/2014/main" id="{AAF70807-6BB1-A230-5716-1DE59F15F55D}"/>
              </a:ext>
            </a:extLst>
          </p:cNvPr>
          <p:cNvSpPr txBox="1"/>
          <p:nvPr/>
        </p:nvSpPr>
        <p:spPr>
          <a:xfrm>
            <a:off x="446315" y="5096669"/>
            <a:ext cx="3723861" cy="1508105"/>
          </a:xfrm>
          <a:prstGeom prst="rect">
            <a:avLst/>
          </a:prstGeom>
          <a:solidFill>
            <a:schemeClr val="accent2">
              <a:lumMod val="20000"/>
              <a:lumOff val="80000"/>
            </a:schemeClr>
          </a:solidFill>
        </p:spPr>
        <p:txBody>
          <a:bodyPr wrap="square" rtlCol="0">
            <a:spAutoFit/>
          </a:bodyPr>
          <a:lstStyle/>
          <a:p>
            <a:pPr algn="ctr"/>
            <a:r>
              <a:rPr lang="en-IE" sz="2000" b="1" dirty="0" smtClean="0"/>
              <a:t>Contacting Class Teachers</a:t>
            </a:r>
            <a:endParaRPr lang="en-IE" sz="2000" b="1" dirty="0"/>
          </a:p>
          <a:p>
            <a:r>
              <a:rPr lang="en-IE" dirty="0" smtClean="0"/>
              <a:t>Please do not hesitate to contact the school office if you would like to talk to your child’s teacher before the holidays.</a:t>
            </a:r>
            <a:endParaRPr lang="en-IE" dirty="0"/>
          </a:p>
        </p:txBody>
      </p:sp>
      <p:sp>
        <p:nvSpPr>
          <p:cNvPr id="11" name="TextBox 10">
            <a:extLst>
              <a:ext uri="{FF2B5EF4-FFF2-40B4-BE49-F238E27FC236}">
                <a16:creationId xmlns:a16="http://schemas.microsoft.com/office/drawing/2014/main" id="{0F3F5BE3-E7DF-2791-94AC-DAAC1B1CF4DF}"/>
              </a:ext>
            </a:extLst>
          </p:cNvPr>
          <p:cNvSpPr txBox="1"/>
          <p:nvPr/>
        </p:nvSpPr>
        <p:spPr>
          <a:xfrm>
            <a:off x="4170176" y="2199737"/>
            <a:ext cx="4390728" cy="2862322"/>
          </a:xfrm>
          <a:prstGeom prst="rect">
            <a:avLst/>
          </a:prstGeom>
          <a:solidFill>
            <a:schemeClr val="accent1">
              <a:lumMod val="20000"/>
              <a:lumOff val="80000"/>
            </a:schemeClr>
          </a:solidFill>
        </p:spPr>
        <p:txBody>
          <a:bodyPr wrap="square" rtlCol="0">
            <a:spAutoFit/>
          </a:bodyPr>
          <a:lstStyle/>
          <a:p>
            <a:pPr algn="ctr"/>
            <a:r>
              <a:rPr lang="en-IE" sz="2000" b="1" dirty="0" smtClean="0"/>
              <a:t>Booklists</a:t>
            </a:r>
          </a:p>
          <a:p>
            <a:pPr algn="ctr"/>
            <a:r>
              <a:rPr lang="en-IE" sz="2000" dirty="0" smtClean="0"/>
              <a:t>As mentioned in the previous newsletter the Department of Education are paying for all primary school books, workbooks and copies this year. The only items to be purchased for your child for the start of the new school year is the stationery list which will have been sent with this email. </a:t>
            </a:r>
            <a:endParaRPr lang="en-IE" sz="2000" dirty="0"/>
          </a:p>
        </p:txBody>
      </p:sp>
      <p:sp>
        <p:nvSpPr>
          <p:cNvPr id="12" name="TextBox 11">
            <a:extLst>
              <a:ext uri="{FF2B5EF4-FFF2-40B4-BE49-F238E27FC236}">
                <a16:creationId xmlns:a16="http://schemas.microsoft.com/office/drawing/2014/main" id="{27645937-74A4-8AF9-5CF6-4C3320F5F343}"/>
              </a:ext>
            </a:extLst>
          </p:cNvPr>
          <p:cNvSpPr txBox="1"/>
          <p:nvPr/>
        </p:nvSpPr>
        <p:spPr>
          <a:xfrm>
            <a:off x="581424" y="3183439"/>
            <a:ext cx="3453642" cy="1754326"/>
          </a:xfrm>
          <a:prstGeom prst="rect">
            <a:avLst/>
          </a:prstGeom>
          <a:noFill/>
          <a:ln>
            <a:solidFill>
              <a:srgbClr val="FF00FF"/>
            </a:solidFill>
          </a:ln>
        </p:spPr>
        <p:txBody>
          <a:bodyPr wrap="square" rtlCol="0">
            <a:spAutoFit/>
          </a:bodyPr>
          <a:lstStyle/>
          <a:p>
            <a:pPr marL="285750" indent="-285750">
              <a:buFont typeface="Courier New" panose="02070309020205020404" pitchFamily="49" charset="0"/>
              <a:buChar char="o"/>
            </a:pPr>
            <a:r>
              <a:rPr lang="en-IE" dirty="0"/>
              <a:t>Best Wishes to our </a:t>
            </a:r>
            <a:r>
              <a:rPr lang="en-IE" dirty="0" smtClean="0"/>
              <a:t>twenty four 6</a:t>
            </a:r>
            <a:r>
              <a:rPr lang="en-IE" baseline="30000" dirty="0" smtClean="0"/>
              <a:t>th</a:t>
            </a:r>
            <a:r>
              <a:rPr lang="en-IE" dirty="0" smtClean="0"/>
              <a:t> </a:t>
            </a:r>
            <a:r>
              <a:rPr lang="en-IE" dirty="0"/>
              <a:t>class pupils who are graduating from 6</a:t>
            </a:r>
            <a:r>
              <a:rPr lang="en-IE" baseline="30000" dirty="0"/>
              <a:t>th</a:t>
            </a:r>
            <a:r>
              <a:rPr lang="en-IE" dirty="0"/>
              <a:t> class </a:t>
            </a:r>
            <a:r>
              <a:rPr lang="en-IE" dirty="0" smtClean="0"/>
              <a:t>this </a:t>
            </a:r>
            <a:r>
              <a:rPr lang="en-IE" dirty="0"/>
              <a:t>week. We wish them the very best with the next step of their education journey.</a:t>
            </a:r>
          </a:p>
        </p:txBody>
      </p:sp>
      <p:pic>
        <p:nvPicPr>
          <p:cNvPr id="1026" name="Picture 2" descr="Class 2023 Images - Free Download on Freepik"/>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2371" y="1908047"/>
            <a:ext cx="2391879" cy="11959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7173AB58-EC7C-2257-4840-F98B99AF5703}"/>
              </a:ext>
            </a:extLst>
          </p:cNvPr>
          <p:cNvSpPr txBox="1"/>
          <p:nvPr/>
        </p:nvSpPr>
        <p:spPr>
          <a:xfrm>
            <a:off x="4431196" y="5183985"/>
            <a:ext cx="6681563" cy="1477328"/>
          </a:xfrm>
          <a:prstGeom prst="rect">
            <a:avLst/>
          </a:prstGeom>
          <a:solidFill>
            <a:schemeClr val="accent6">
              <a:lumMod val="20000"/>
              <a:lumOff val="80000"/>
            </a:schemeClr>
          </a:solidFill>
        </p:spPr>
        <p:txBody>
          <a:bodyPr wrap="square" rtlCol="0">
            <a:spAutoFit/>
          </a:bodyPr>
          <a:lstStyle/>
          <a:p>
            <a:pPr algn="ctr"/>
            <a:r>
              <a:rPr lang="en-IE" b="1" dirty="0" smtClean="0"/>
              <a:t>Hot Lunches </a:t>
            </a:r>
            <a:r>
              <a:rPr lang="en-IE" dirty="0" smtClean="0"/>
              <a:t>will be starting in the new school year</a:t>
            </a:r>
          </a:p>
          <a:p>
            <a:pPr algn="ctr"/>
            <a:r>
              <a:rPr lang="en-IE" dirty="0" smtClean="0"/>
              <a:t>Parents will select a snack for their child for the first break and a hot lunch for the second break.  Information will be emailed to all parents with details on how to select lunches over the summer. </a:t>
            </a:r>
            <a:endParaRPr lang="en-IE" dirty="0"/>
          </a:p>
          <a:p>
            <a:pPr algn="ctr"/>
            <a:endParaRPr lang="en-IE" dirty="0"/>
          </a:p>
        </p:txBody>
      </p:sp>
    </p:spTree>
    <p:extLst>
      <p:ext uri="{BB962C8B-B14F-4D97-AF65-F5344CB8AC3E}">
        <p14:creationId xmlns:p14="http://schemas.microsoft.com/office/powerpoint/2010/main" val="23861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5CEB92A0-562E-64C9-4D4B-3ECAEB368100}"/>
              </a:ext>
            </a:extLst>
          </p:cNvPr>
          <p:cNvPicPr>
            <a:picLocks noChangeAspect="1"/>
          </p:cNvPicPr>
          <p:nvPr>
            <p:custDataLst>
              <p:tags r:id="rId1"/>
            </p:custDataLst>
          </p:nvPr>
        </p:nvPicPr>
        <p:blipFill rotWithShape="1">
          <a:blip r:embed="rId4"/>
          <a:srcRect l="7939" t="2180" r="9328" b="31153"/>
          <a:stretch/>
        </p:blipFill>
        <p:spPr>
          <a:xfrm>
            <a:off x="838200" y="332305"/>
            <a:ext cx="3143250" cy="963021"/>
          </a:xfrm>
          <a:prstGeom prst="rect">
            <a:avLst/>
          </a:prstGeom>
        </p:spPr>
      </p:pic>
      <p:sp>
        <p:nvSpPr>
          <p:cNvPr id="6" name="TextBox 5">
            <a:extLst>
              <a:ext uri="{FF2B5EF4-FFF2-40B4-BE49-F238E27FC236}">
                <a16:creationId xmlns:a16="http://schemas.microsoft.com/office/drawing/2014/main" id="{8E024BCB-4A90-8037-DEFD-C09A47CCCFB1}"/>
              </a:ext>
            </a:extLst>
          </p:cNvPr>
          <p:cNvSpPr txBox="1"/>
          <p:nvPr>
            <p:custDataLst>
              <p:tags r:id="rId2"/>
            </p:custDataLst>
          </p:nvPr>
        </p:nvSpPr>
        <p:spPr>
          <a:xfrm>
            <a:off x="772886" y="1538942"/>
            <a:ext cx="5264020" cy="4801314"/>
          </a:xfrm>
          <a:prstGeom prst="rect">
            <a:avLst/>
          </a:prstGeom>
          <a:noFill/>
          <a:ln>
            <a:solidFill>
              <a:srgbClr val="66FF33"/>
            </a:solidFill>
          </a:ln>
        </p:spPr>
        <p:txBody>
          <a:bodyPr wrap="square" rtlCol="0">
            <a:spAutoFit/>
          </a:bodyPr>
          <a:lstStyle/>
          <a:p>
            <a:pPr marL="285750" indent="-285750" algn="ctr">
              <a:buFont typeface="Arial" panose="020B0604020202020204" pitchFamily="34" charset="0"/>
              <a:buChar char="•"/>
            </a:pPr>
            <a:r>
              <a:rPr lang="en-US" dirty="0" smtClean="0">
                <a:latin typeface="Century Gothic" panose="020B0502020202020204" pitchFamily="34" charset="0"/>
              </a:rPr>
              <a:t>We sincerely thank the Parents Association for all their hard work and support.</a:t>
            </a:r>
          </a:p>
          <a:p>
            <a:pPr algn="ctr"/>
            <a:r>
              <a:rPr lang="en-US" dirty="0" smtClean="0">
                <a:latin typeface="Century Gothic" panose="020B0502020202020204" pitchFamily="34" charset="0"/>
              </a:rPr>
              <a:t> Since January the Parents Association have:</a:t>
            </a:r>
          </a:p>
          <a:p>
            <a:pPr marL="285750" indent="-285750" algn="ctr">
              <a:buFont typeface="Arial" panose="020B0604020202020204" pitchFamily="34" charset="0"/>
              <a:buChar char="•"/>
            </a:pPr>
            <a:r>
              <a:rPr lang="en-US" dirty="0" smtClean="0">
                <a:latin typeface="Century Gothic" panose="020B0502020202020204" pitchFamily="34" charset="0"/>
              </a:rPr>
              <a:t>Provided pancakes and toppings for all the children in the school.</a:t>
            </a:r>
          </a:p>
          <a:p>
            <a:pPr marL="285750" indent="-285750" algn="ctr">
              <a:buFont typeface="Arial" panose="020B0604020202020204" pitchFamily="34" charset="0"/>
              <a:buChar char="•"/>
            </a:pPr>
            <a:r>
              <a:rPr lang="en-US" dirty="0" err="1" smtClean="0">
                <a:latin typeface="Century Gothic" panose="020B0502020202020204" pitchFamily="34" charset="0"/>
              </a:rPr>
              <a:t>Organised</a:t>
            </a:r>
            <a:r>
              <a:rPr lang="en-US" dirty="0" smtClean="0">
                <a:latin typeface="Century Gothic" panose="020B0502020202020204" pitchFamily="34" charset="0"/>
              </a:rPr>
              <a:t> an Easter visitor and egg for all the children.</a:t>
            </a:r>
          </a:p>
          <a:p>
            <a:pPr marL="285750" indent="-285750" algn="ctr">
              <a:buFont typeface="Arial" panose="020B0604020202020204" pitchFamily="34" charset="0"/>
              <a:buChar char="•"/>
            </a:pPr>
            <a:r>
              <a:rPr lang="en-US" dirty="0" smtClean="0">
                <a:latin typeface="Century Gothic" panose="020B0502020202020204" pitchFamily="34" charset="0"/>
              </a:rPr>
              <a:t>Purchased a big selection of science equipment for the children.</a:t>
            </a:r>
          </a:p>
          <a:p>
            <a:pPr marL="285750" indent="-285750" algn="ctr">
              <a:buFont typeface="Arial" panose="020B0604020202020204" pitchFamily="34" charset="0"/>
              <a:buChar char="•"/>
            </a:pPr>
            <a:r>
              <a:rPr lang="en-US" dirty="0" smtClean="0">
                <a:latin typeface="Century Gothic" panose="020B0502020202020204" pitchFamily="34" charset="0"/>
              </a:rPr>
              <a:t>Large outdoor games</a:t>
            </a:r>
          </a:p>
          <a:p>
            <a:pPr marL="285750" indent="-285750" algn="ctr">
              <a:buFont typeface="Arial" panose="020B0604020202020204" pitchFamily="34" charset="0"/>
              <a:buChar char="•"/>
            </a:pPr>
            <a:r>
              <a:rPr lang="en-US" dirty="0" smtClean="0">
                <a:latin typeface="Century Gothic" panose="020B0502020202020204" pitchFamily="34" charset="0"/>
              </a:rPr>
              <a:t>Sensory Room lighting</a:t>
            </a:r>
          </a:p>
          <a:p>
            <a:pPr marL="285750" indent="-285750" algn="ctr">
              <a:buFont typeface="Arial" panose="020B0604020202020204" pitchFamily="34" charset="0"/>
              <a:buChar char="•"/>
            </a:pPr>
            <a:r>
              <a:rPr lang="en-US" dirty="0" smtClean="0">
                <a:latin typeface="Century Gothic" panose="020B0502020202020204" pitchFamily="34" charset="0"/>
              </a:rPr>
              <a:t>Updated the guided reading </a:t>
            </a:r>
            <a:r>
              <a:rPr lang="en-US" dirty="0" err="1" smtClean="0">
                <a:latin typeface="Century Gothic" panose="020B0502020202020204" pitchFamily="34" charset="0"/>
              </a:rPr>
              <a:t>programme</a:t>
            </a:r>
            <a:r>
              <a:rPr lang="en-US" dirty="0" smtClean="0">
                <a:latin typeface="Century Gothic" panose="020B0502020202020204" pitchFamily="34" charset="0"/>
              </a:rPr>
              <a:t> by purchasing 56 books.</a:t>
            </a:r>
          </a:p>
          <a:p>
            <a:pPr marL="285750" indent="-285750" algn="ctr">
              <a:buFont typeface="Arial" panose="020B0604020202020204" pitchFamily="34" charset="0"/>
              <a:buChar char="•"/>
            </a:pPr>
            <a:r>
              <a:rPr lang="en-US" dirty="0" smtClean="0">
                <a:latin typeface="Century Gothic" panose="020B0502020202020204" pitchFamily="34" charset="0"/>
              </a:rPr>
              <a:t>End of year </a:t>
            </a:r>
            <a:r>
              <a:rPr lang="en-US" dirty="0" err="1" smtClean="0">
                <a:latin typeface="Century Gothic" panose="020B0502020202020204" pitchFamily="34" charset="0"/>
              </a:rPr>
              <a:t>bbq</a:t>
            </a:r>
            <a:r>
              <a:rPr lang="en-US" dirty="0" smtClean="0">
                <a:latin typeface="Century Gothic" panose="020B0502020202020204" pitchFamily="34" charset="0"/>
              </a:rPr>
              <a:t> and gifts for 6</a:t>
            </a:r>
            <a:r>
              <a:rPr lang="en-US" baseline="30000" dirty="0" smtClean="0">
                <a:latin typeface="Century Gothic" panose="020B0502020202020204" pitchFamily="34" charset="0"/>
              </a:rPr>
              <a:t>th</a:t>
            </a:r>
            <a:r>
              <a:rPr lang="en-US" dirty="0" smtClean="0">
                <a:latin typeface="Century Gothic" panose="020B0502020202020204" pitchFamily="34" charset="0"/>
              </a:rPr>
              <a:t> class children.</a:t>
            </a:r>
          </a:p>
          <a:p>
            <a:pPr marL="285750" indent="-285750" algn="ctr">
              <a:buFont typeface="Arial" panose="020B0604020202020204" pitchFamily="34" charset="0"/>
              <a:buChar char="•"/>
            </a:pPr>
            <a:r>
              <a:rPr lang="en-US" dirty="0" smtClean="0">
                <a:latin typeface="Century Gothic" panose="020B0502020202020204" pitchFamily="34" charset="0"/>
              </a:rPr>
              <a:t>Home-baking for all staff</a:t>
            </a:r>
          </a:p>
          <a:p>
            <a:pPr algn="ctr"/>
            <a:endParaRPr lang="en-US" dirty="0">
              <a:latin typeface="Century Gothic" panose="020B0502020202020204" pitchFamily="34" charset="0"/>
            </a:endParaRPr>
          </a:p>
        </p:txBody>
      </p:sp>
      <p:pic>
        <p:nvPicPr>
          <p:cNvPr id="2050" name="Picture 2" descr="Just to say 'thank you' (Sr. Louise's words of thanksgiving for the  celebration of her Perpetual Profession)"/>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6667499" y="653641"/>
            <a:ext cx="4251325" cy="12833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7645937-74A4-8AF9-5CF6-4C3320F5F343}"/>
              </a:ext>
            </a:extLst>
          </p:cNvPr>
          <p:cNvSpPr txBox="1"/>
          <p:nvPr/>
        </p:nvSpPr>
        <p:spPr>
          <a:xfrm>
            <a:off x="6540759" y="2332044"/>
            <a:ext cx="3904438" cy="1200329"/>
          </a:xfrm>
          <a:prstGeom prst="rect">
            <a:avLst/>
          </a:prstGeom>
          <a:noFill/>
          <a:ln>
            <a:solidFill>
              <a:srgbClr val="FF00FF"/>
            </a:solidFill>
          </a:ln>
        </p:spPr>
        <p:txBody>
          <a:bodyPr wrap="square" rtlCol="0">
            <a:spAutoFit/>
          </a:bodyPr>
          <a:lstStyle/>
          <a:p>
            <a:pPr marL="285750" indent="-285750">
              <a:buFont typeface="Courier New" panose="02070309020205020404" pitchFamily="49" charset="0"/>
              <a:buChar char="o"/>
            </a:pPr>
            <a:r>
              <a:rPr lang="en-IE" dirty="0" smtClean="0"/>
              <a:t>Many thanks to Syria Mc Geever for her PE tuition all year.  Both the children and staff love to see Syria every Thursday.</a:t>
            </a:r>
            <a:endParaRPr lang="en-IE" dirty="0"/>
          </a:p>
        </p:txBody>
      </p:sp>
      <p:sp>
        <p:nvSpPr>
          <p:cNvPr id="9" name="TextBox 8">
            <a:extLst>
              <a:ext uri="{FF2B5EF4-FFF2-40B4-BE49-F238E27FC236}">
                <a16:creationId xmlns:a16="http://schemas.microsoft.com/office/drawing/2014/main" id="{27645937-74A4-8AF9-5CF6-4C3320F5F343}"/>
              </a:ext>
            </a:extLst>
          </p:cNvPr>
          <p:cNvSpPr txBox="1"/>
          <p:nvPr/>
        </p:nvSpPr>
        <p:spPr>
          <a:xfrm>
            <a:off x="6540759" y="4210035"/>
            <a:ext cx="4378065" cy="1477328"/>
          </a:xfrm>
          <a:prstGeom prst="rect">
            <a:avLst/>
          </a:prstGeom>
          <a:noFill/>
          <a:ln>
            <a:solidFill>
              <a:srgbClr val="FF00FF"/>
            </a:solidFill>
          </a:ln>
        </p:spPr>
        <p:txBody>
          <a:bodyPr wrap="square" rtlCol="0">
            <a:spAutoFit/>
          </a:bodyPr>
          <a:lstStyle/>
          <a:p>
            <a:pPr algn="ctr"/>
            <a:r>
              <a:rPr lang="en-IE" dirty="0" smtClean="0"/>
              <a:t>Thank you to all the parents who volunteered this year, it makes a big difference to the operation of the school when we are able to rely on parents for supervision.  </a:t>
            </a:r>
            <a:endParaRPr lang="en-IE" dirty="0"/>
          </a:p>
        </p:txBody>
      </p:sp>
    </p:spTree>
    <p:extLst>
      <p:ext uri="{BB962C8B-B14F-4D97-AF65-F5344CB8AC3E}">
        <p14:creationId xmlns:p14="http://schemas.microsoft.com/office/powerpoint/2010/main" val="9446473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LATTEN" val="true"/>
</p:tagLst>
</file>

<file path=ppt/tags/tag2.xml><?xml version="1.0" encoding="utf-8"?>
<p:tagLst xmlns:a="http://schemas.openxmlformats.org/drawingml/2006/main" xmlns:r="http://schemas.openxmlformats.org/officeDocument/2006/relationships" xmlns:p="http://schemas.openxmlformats.org/presentationml/2006/main">
  <p:tag name="FLATTEN" val="true"/>
</p:tagLst>
</file>

<file path=ppt/tags/tag3.xml><?xml version="1.0" encoding="utf-8"?>
<p:tagLst xmlns:a="http://schemas.openxmlformats.org/drawingml/2006/main" xmlns:r="http://schemas.openxmlformats.org/officeDocument/2006/relationships" xmlns:p="http://schemas.openxmlformats.org/presentationml/2006/main">
  <p:tag name="FLATTEN" val="true"/>
</p:tagLst>
</file>

<file path=ppt/tags/tag4.xml><?xml version="1.0" encoding="utf-8"?>
<p:tagLst xmlns:a="http://schemas.openxmlformats.org/drawingml/2006/main" xmlns:r="http://schemas.openxmlformats.org/officeDocument/2006/relationships" xmlns:p="http://schemas.openxmlformats.org/presentationml/2006/main">
  <p:tag name="FLATTEN" val="true"/>
</p:tagLst>
</file>

<file path=ppt/tags/tag5.xml><?xml version="1.0" encoding="utf-8"?>
<p:tagLst xmlns:a="http://schemas.openxmlformats.org/drawingml/2006/main" xmlns:r="http://schemas.openxmlformats.org/officeDocument/2006/relationships" xmlns:p="http://schemas.openxmlformats.org/presentationml/2006/main">
  <p:tag name="FLATTEN" val="true"/>
</p:tagLst>
</file>

<file path=ppt/tags/tag6.xml><?xml version="1.0" encoding="utf-8"?>
<p:tagLst xmlns:a="http://schemas.openxmlformats.org/drawingml/2006/main" xmlns:r="http://schemas.openxmlformats.org/officeDocument/2006/relationships" xmlns:p="http://schemas.openxmlformats.org/presentationml/2006/main">
  <p:tag name="FLATTEN" val="true"/>
</p:tagLst>
</file>

<file path=ppt/tags/tag7.xml><?xml version="1.0" encoding="utf-8"?>
<p:tagLst xmlns:a="http://schemas.openxmlformats.org/drawingml/2006/main" xmlns:r="http://schemas.openxmlformats.org/officeDocument/2006/relationships" xmlns:p="http://schemas.openxmlformats.org/presentationml/2006/main">
  <p:tag name="FLATTEN"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578</Words>
  <Application>Microsoft Office PowerPoint</Application>
  <PresentationFormat>Widescreen</PresentationFormat>
  <Paragraphs>40</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Abadi</vt:lpstr>
      <vt:lpstr>Arial</vt:lpstr>
      <vt:lpstr>Calibri</vt:lpstr>
      <vt:lpstr>Calibri Light</vt:lpstr>
      <vt:lpstr>Century Gothic</vt:lpstr>
      <vt:lpstr>Courier New</vt:lpstr>
      <vt:lpstr>PBPEPPERMINTCAKEPOP</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Breda Mc Geever</dc:creator>
  <cp:lastModifiedBy>Owner</cp:lastModifiedBy>
  <cp:revision>15</cp:revision>
  <dcterms:created xsi:type="dcterms:W3CDTF">2022-06-07T21:45:36Z</dcterms:created>
  <dcterms:modified xsi:type="dcterms:W3CDTF">2023-06-12T11:44:31Z</dcterms:modified>
</cp:coreProperties>
</file>