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E6A-E159-480B-8E05-BB7B24549DC5}" type="datetimeFigureOut">
              <a:rPr lang="en-IE" smtClean="0"/>
              <a:t>28/11/2022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0FD-EFDC-4300-959B-4E753BE752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925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E6A-E159-480B-8E05-BB7B24549DC5}" type="datetimeFigureOut">
              <a:rPr lang="en-IE" smtClean="0"/>
              <a:t>28/11/2022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0FD-EFDC-4300-959B-4E753BE752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970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E6A-E159-480B-8E05-BB7B24549DC5}" type="datetimeFigureOut">
              <a:rPr lang="en-IE" smtClean="0"/>
              <a:t>28/11/2022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0FD-EFDC-4300-959B-4E753BE752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522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E6A-E159-480B-8E05-BB7B24549DC5}" type="datetimeFigureOut">
              <a:rPr lang="en-IE" smtClean="0"/>
              <a:t>28/11/2022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0FD-EFDC-4300-959B-4E753BE752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745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E6A-E159-480B-8E05-BB7B24549DC5}" type="datetimeFigureOut">
              <a:rPr lang="en-IE" smtClean="0"/>
              <a:t>28/11/2022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0FD-EFDC-4300-959B-4E753BE752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927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E6A-E159-480B-8E05-BB7B24549DC5}" type="datetimeFigureOut">
              <a:rPr lang="en-IE" smtClean="0"/>
              <a:t>28/11/2022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0FD-EFDC-4300-959B-4E753BE752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527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E6A-E159-480B-8E05-BB7B24549DC5}" type="datetimeFigureOut">
              <a:rPr lang="en-IE" smtClean="0"/>
              <a:t>28/11/2022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0FD-EFDC-4300-959B-4E753BE752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234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E6A-E159-480B-8E05-BB7B24549DC5}" type="datetimeFigureOut">
              <a:rPr lang="en-IE" smtClean="0"/>
              <a:t>28/11/2022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0FD-EFDC-4300-959B-4E753BE752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371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E6A-E159-480B-8E05-BB7B24549DC5}" type="datetimeFigureOut">
              <a:rPr lang="en-IE" smtClean="0"/>
              <a:t>28/11/2022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0FD-EFDC-4300-959B-4E753BE752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841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E6A-E159-480B-8E05-BB7B24549DC5}" type="datetimeFigureOut">
              <a:rPr lang="en-IE" smtClean="0"/>
              <a:t>28/11/2022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0FD-EFDC-4300-959B-4E753BE752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791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EE6A-E159-480B-8E05-BB7B24549DC5}" type="datetimeFigureOut">
              <a:rPr lang="en-IE" smtClean="0"/>
              <a:t>28/11/2022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D0FD-EFDC-4300-959B-4E753BE752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63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6EE6A-E159-480B-8E05-BB7B24549DC5}" type="datetimeFigureOut">
              <a:rPr lang="en-IE" smtClean="0"/>
              <a:t>28/11/2022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9D0FD-EFDC-4300-959B-4E753BE752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50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wise.i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F77F5F-69E7-7246-9A82-945D39AA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8" y="0"/>
            <a:ext cx="90011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7E2108-F559-F449-80F7-B9D0705361E8}"/>
              </a:ext>
            </a:extLst>
          </p:cNvPr>
          <p:cNvSpPr txBox="1"/>
          <p:nvPr/>
        </p:nvSpPr>
        <p:spPr>
          <a:xfrm>
            <a:off x="3431220" y="1670135"/>
            <a:ext cx="3828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latin typeface="Century Gothic" panose="020B0502020202020204" pitchFamily="34" charset="0"/>
              </a:rPr>
              <a:t>December is always a busy month so here is some information to keep you up to date.</a:t>
            </a:r>
            <a:endParaRPr lang="en-US" sz="1500" b="1" i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575E8-E35C-3B47-80A2-CB2BE342C17C}"/>
              </a:ext>
            </a:extLst>
          </p:cNvPr>
          <p:cNvSpPr txBox="1"/>
          <p:nvPr/>
        </p:nvSpPr>
        <p:spPr>
          <a:xfrm>
            <a:off x="7381985" y="1694259"/>
            <a:ext cx="3069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entury Gothic" panose="020B0502020202020204" pitchFamily="34" charset="0"/>
              </a:rPr>
              <a:t>Our Christmas Carol Service will take place on Monday 19</a:t>
            </a:r>
            <a:r>
              <a:rPr lang="en-US" sz="1500" baseline="30000" dirty="0">
                <a:latin typeface="Century Gothic" panose="020B0502020202020204" pitchFamily="34" charset="0"/>
              </a:rPr>
              <a:t>th</a:t>
            </a:r>
            <a:r>
              <a:rPr lang="en-US" sz="1500" dirty="0">
                <a:latin typeface="Century Gothic" panose="020B0502020202020204" pitchFamily="34" charset="0"/>
              </a:rPr>
              <a:t> of December at 10am in St. John the Baptists Church.</a:t>
            </a:r>
            <a:endParaRPr lang="en-US" sz="15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98C09-F7CD-8B45-A0D8-892B19F4A0C8}"/>
              </a:ext>
            </a:extLst>
          </p:cNvPr>
          <p:cNvSpPr txBox="1"/>
          <p:nvPr/>
        </p:nvSpPr>
        <p:spPr>
          <a:xfrm>
            <a:off x="3436394" y="3108109"/>
            <a:ext cx="3855569" cy="234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>
              <a:buFont typeface="Arial" panose="020B0604020202020204" pitchFamily="34" charset="0"/>
              <a:buChar char="•"/>
            </a:pPr>
            <a:r>
              <a:rPr lang="en-US" sz="1219" dirty="0">
                <a:latin typeface="Century Gothic" panose="020B0502020202020204" pitchFamily="34" charset="0"/>
              </a:rPr>
              <a:t>We have organized for a facilitator from Donegal Youth Services to visit the school on Thursday 1</a:t>
            </a:r>
            <a:r>
              <a:rPr lang="en-US" sz="1219" baseline="30000" dirty="0">
                <a:latin typeface="Century Gothic" panose="020B0502020202020204" pitchFamily="34" charset="0"/>
              </a:rPr>
              <a:t>st</a:t>
            </a:r>
            <a:r>
              <a:rPr lang="en-US" sz="1219" dirty="0">
                <a:latin typeface="Century Gothic" panose="020B0502020202020204" pitchFamily="34" charset="0"/>
              </a:rPr>
              <a:t> December to talk to all classes regarding internet safety.</a:t>
            </a:r>
          </a:p>
          <a:p>
            <a:pPr marL="267891" indent="-267891">
              <a:buFont typeface="Arial" panose="020B0604020202020204" pitchFamily="34" charset="0"/>
              <a:buChar char="•"/>
            </a:pPr>
            <a:r>
              <a:rPr lang="en-US" sz="1219" dirty="0">
                <a:latin typeface="Century Gothic" panose="020B0502020202020204" pitchFamily="34" charset="0"/>
              </a:rPr>
              <a:t>We are awaiting a date for a parents workshop.</a:t>
            </a:r>
          </a:p>
          <a:p>
            <a:pPr marL="267891" indent="-267891">
              <a:buFont typeface="Arial" panose="020B0604020202020204" pitchFamily="34" charset="0"/>
              <a:buChar char="•"/>
            </a:pPr>
            <a:r>
              <a:rPr lang="en-US" sz="1219" dirty="0">
                <a:latin typeface="Century Gothic" panose="020B0502020202020204" pitchFamily="34" charset="0"/>
              </a:rPr>
              <a:t>We would advise parents to take the opportunity to talk to their children and take the necessary precautions regarding internet safety at this time.  </a:t>
            </a:r>
          </a:p>
          <a:p>
            <a:pPr marL="267891" indent="-267891">
              <a:buFont typeface="Arial" panose="020B0604020202020204" pitchFamily="34" charset="0"/>
              <a:buChar char="•"/>
            </a:pPr>
            <a:r>
              <a:rPr lang="en-US" sz="1219" dirty="0">
                <a:latin typeface="Century Gothic" panose="020B0502020202020204" pitchFamily="34" charset="0"/>
              </a:rPr>
              <a:t>Parents can get free advise on </a:t>
            </a:r>
            <a:r>
              <a:rPr lang="en-US" sz="1219" dirty="0">
                <a:latin typeface="Century Gothic" panose="020B0502020202020204" pitchFamily="34" charset="0"/>
                <a:hlinkClick r:id="rId3"/>
              </a:rPr>
              <a:t>www.webwise.ie</a:t>
            </a:r>
            <a:r>
              <a:rPr lang="en-US" sz="1219" dirty="0">
                <a:latin typeface="Century Gothic" panose="020B0502020202020204" pitchFamily="34" charset="0"/>
              </a:rPr>
              <a:t> </a:t>
            </a:r>
            <a:endParaRPr lang="en-US" sz="1219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0DD9E-B190-BE4A-BB9F-8593F494D745}"/>
              </a:ext>
            </a:extLst>
          </p:cNvPr>
          <p:cNvSpPr txBox="1"/>
          <p:nvPr/>
        </p:nvSpPr>
        <p:spPr>
          <a:xfrm>
            <a:off x="7391128" y="4817528"/>
            <a:ext cx="30791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578964-B5D7-4748-BC57-518C10D06A10}"/>
              </a:ext>
            </a:extLst>
          </p:cNvPr>
          <p:cNvSpPr txBox="1"/>
          <p:nvPr/>
        </p:nvSpPr>
        <p:spPr>
          <a:xfrm>
            <a:off x="3739537" y="5967393"/>
            <a:ext cx="1613581" cy="69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3" dirty="0">
                <a:latin typeface="Century Gothic" panose="020B0502020202020204" pitchFamily="34" charset="0"/>
              </a:rPr>
              <a:t>?? Class Carol Singing at Boyce’s </a:t>
            </a:r>
            <a:r>
              <a:rPr lang="en-US" sz="1313" dirty="0" err="1">
                <a:latin typeface="Century Gothic" panose="020B0502020202020204" pitchFamily="34" charset="0"/>
              </a:rPr>
              <a:t>Centra</a:t>
            </a:r>
            <a:endParaRPr lang="en-US" sz="1313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C78D7-CEE6-474B-9C50-D0B159351336}"/>
              </a:ext>
            </a:extLst>
          </p:cNvPr>
          <p:cNvSpPr txBox="1"/>
          <p:nvPr/>
        </p:nvSpPr>
        <p:spPr>
          <a:xfrm>
            <a:off x="5449297" y="5968579"/>
            <a:ext cx="1613581" cy="69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13" dirty="0" err="1">
                <a:latin typeface="Century Gothic" panose="020B0502020202020204" pitchFamily="34" charset="0"/>
              </a:rPr>
              <a:t>Scoil</a:t>
            </a:r>
            <a:r>
              <a:rPr lang="en-US" sz="1313" dirty="0">
                <a:latin typeface="Century Gothic" panose="020B0502020202020204" pitchFamily="34" charset="0"/>
              </a:rPr>
              <a:t> </a:t>
            </a:r>
            <a:r>
              <a:rPr lang="en-US" sz="1313" dirty="0" err="1">
                <a:latin typeface="Century Gothic" panose="020B0502020202020204" pitchFamily="34" charset="0"/>
              </a:rPr>
              <a:t>Eoin</a:t>
            </a:r>
            <a:r>
              <a:rPr lang="en-US" sz="1313" dirty="0">
                <a:latin typeface="Century Gothic" panose="020B0502020202020204" pitchFamily="34" charset="0"/>
              </a:rPr>
              <a:t> </a:t>
            </a:r>
            <a:r>
              <a:rPr lang="en-US" sz="1313" dirty="0" err="1">
                <a:latin typeface="Century Gothic" panose="020B0502020202020204" pitchFamily="34" charset="0"/>
              </a:rPr>
              <a:t>Baiste</a:t>
            </a:r>
            <a:r>
              <a:rPr lang="en-US" sz="1313" dirty="0">
                <a:latin typeface="Century Gothic" panose="020B0502020202020204" pitchFamily="34" charset="0"/>
              </a:rPr>
              <a:t> Carol Service @ 10am.</a:t>
            </a:r>
            <a:endParaRPr lang="en-US" sz="1313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4B4F49-0AA1-414D-862D-8E4E8EB6E8B5}"/>
              </a:ext>
            </a:extLst>
          </p:cNvPr>
          <p:cNvSpPr txBox="1"/>
          <p:nvPr/>
        </p:nvSpPr>
        <p:spPr>
          <a:xfrm>
            <a:off x="7259430" y="5968579"/>
            <a:ext cx="1613581" cy="69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13" dirty="0">
                <a:latin typeface="Century Gothic" panose="020B0502020202020204" pitchFamily="34" charset="0"/>
              </a:rPr>
              <a:t>Christmas Treat day to Century Cinemas.</a:t>
            </a:r>
            <a:endParaRPr lang="en-US" sz="1313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6BF68B-97CA-1F40-872D-49BA026ADB0D}"/>
              </a:ext>
            </a:extLst>
          </p:cNvPr>
          <p:cNvSpPr txBox="1"/>
          <p:nvPr/>
        </p:nvSpPr>
        <p:spPr>
          <a:xfrm>
            <a:off x="8884585" y="5959435"/>
            <a:ext cx="1613581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13" dirty="0">
                <a:latin typeface="Century Gothic" panose="020B0502020202020204" pitchFamily="34" charset="0"/>
              </a:rPr>
              <a:t>Christmas Holidays 12 noon </a:t>
            </a:r>
            <a:endParaRPr lang="en-US" sz="1313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2B6196-5B54-7C4B-A694-1DEF5D8464DE}"/>
              </a:ext>
            </a:extLst>
          </p:cNvPr>
          <p:cNvSpPr txBox="1"/>
          <p:nvPr/>
        </p:nvSpPr>
        <p:spPr>
          <a:xfrm>
            <a:off x="3406616" y="1293585"/>
            <a:ext cx="3868584" cy="3953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69" dirty="0">
                <a:solidFill>
                  <a:schemeClr val="bg1"/>
                </a:solidFill>
                <a:latin typeface="Century Gothic" panose="020B0502020202020204" pitchFamily="34" charset="0"/>
                <a:ea typeface="AGOnFleek Medium" panose="02000603000000000000" pitchFamily="2" charset="0"/>
                <a:cs typeface="MTF Jumpin' Jack EXT"/>
              </a:rPr>
              <a:t>Dear Parents</a:t>
            </a:r>
            <a:endParaRPr lang="en-US" sz="1969" dirty="0">
              <a:solidFill>
                <a:schemeClr val="bg1"/>
              </a:solidFill>
              <a:latin typeface="Century Gothic" panose="020B0502020202020204" pitchFamily="34" charset="0"/>
              <a:ea typeface="AGOnFleek Medium" panose="02000603000000000000" pitchFamily="2" charset="0"/>
              <a:cs typeface="MTF Jumpin' Jack 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D83AD8-08B1-E74B-AC3C-A698B9A1B6FA}"/>
              </a:ext>
            </a:extLst>
          </p:cNvPr>
          <p:cNvSpPr txBox="1"/>
          <p:nvPr/>
        </p:nvSpPr>
        <p:spPr>
          <a:xfrm>
            <a:off x="7329953" y="1295458"/>
            <a:ext cx="3134543" cy="3953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69" dirty="0">
                <a:solidFill>
                  <a:schemeClr val="bg1"/>
                </a:solidFill>
                <a:latin typeface="Century Gothic" panose="020B0502020202020204" pitchFamily="34" charset="0"/>
                <a:ea typeface="AGOnFleek Medium" panose="02000603000000000000" pitchFamily="2" charset="0"/>
                <a:cs typeface="MTF Jumpin' Jack EXT"/>
              </a:rPr>
              <a:t>Carol Service	</a:t>
            </a:r>
            <a:endParaRPr lang="en-US" sz="1969" dirty="0">
              <a:solidFill>
                <a:schemeClr val="bg1"/>
              </a:solidFill>
              <a:latin typeface="Century Gothic" panose="020B0502020202020204" pitchFamily="34" charset="0"/>
              <a:ea typeface="AGOnFleek Medium" panose="02000603000000000000" pitchFamily="2" charset="0"/>
              <a:cs typeface="MTF Jumpin' Jack EX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B87176-27FB-AC4C-9ECA-C8ED6A74E4DC}"/>
              </a:ext>
            </a:extLst>
          </p:cNvPr>
          <p:cNvSpPr txBox="1"/>
          <p:nvPr/>
        </p:nvSpPr>
        <p:spPr>
          <a:xfrm>
            <a:off x="3418612" y="2676732"/>
            <a:ext cx="3868584" cy="3953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69" dirty="0">
                <a:solidFill>
                  <a:schemeClr val="bg1"/>
                </a:solidFill>
                <a:latin typeface="Century Gothic" panose="020B0502020202020204" pitchFamily="34" charset="0"/>
                <a:ea typeface="AGOnFleek Medium" panose="02000603000000000000" pitchFamily="2" charset="0"/>
                <a:cs typeface="MTF Jumpin' Jack EXT"/>
              </a:rPr>
              <a:t>Internet Safety</a:t>
            </a:r>
            <a:endParaRPr lang="en-US" sz="1969" dirty="0">
              <a:solidFill>
                <a:schemeClr val="bg1"/>
              </a:solidFill>
              <a:latin typeface="Century Gothic" panose="020B0502020202020204" pitchFamily="34" charset="0"/>
              <a:ea typeface="AGOnFleek Medium" panose="02000603000000000000" pitchFamily="2" charset="0"/>
              <a:cs typeface="MTF Jumpin' Jack 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D07C85-8CF8-8040-AE0A-8E510E3BA83A}"/>
              </a:ext>
            </a:extLst>
          </p:cNvPr>
          <p:cNvSpPr txBox="1"/>
          <p:nvPr/>
        </p:nvSpPr>
        <p:spPr>
          <a:xfrm>
            <a:off x="7370484" y="4446139"/>
            <a:ext cx="3115515" cy="3953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69" dirty="0">
                <a:solidFill>
                  <a:schemeClr val="bg1"/>
                </a:solidFill>
                <a:latin typeface="Century Gothic" panose="020B0502020202020204" pitchFamily="34" charset="0"/>
                <a:ea typeface="AGOnFleek Medium" panose="02000603000000000000" pitchFamily="2" charset="0"/>
                <a:cs typeface="MTF Jumpin' Jack EXT"/>
              </a:rPr>
              <a:t>Trip to Cinema</a:t>
            </a:r>
            <a:endParaRPr lang="en-US" sz="1969" dirty="0">
              <a:solidFill>
                <a:schemeClr val="bg1"/>
              </a:solidFill>
              <a:latin typeface="Century Gothic" panose="020B0502020202020204" pitchFamily="34" charset="0"/>
              <a:ea typeface="AGOnFleek Medium" panose="02000603000000000000" pitchFamily="2" charset="0"/>
              <a:cs typeface="MTF Jumpin' Jack EX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86AA83-0D7B-4745-BE3C-579CC914D2FB}"/>
              </a:ext>
            </a:extLst>
          </p:cNvPr>
          <p:cNvSpPr txBox="1"/>
          <p:nvPr/>
        </p:nvSpPr>
        <p:spPr>
          <a:xfrm>
            <a:off x="2029959" y="5560295"/>
            <a:ext cx="1613581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13" dirty="0">
                <a:latin typeface="Century Gothic" panose="020B0502020202020204" pitchFamily="34" charset="0"/>
              </a:rPr>
              <a:t>Wednesday 14</a:t>
            </a:r>
            <a:r>
              <a:rPr lang="en-US" sz="1313" baseline="30000" dirty="0">
                <a:latin typeface="Century Gothic" panose="020B0502020202020204" pitchFamily="34" charset="0"/>
              </a:rPr>
              <a:t>th</a:t>
            </a:r>
            <a:r>
              <a:rPr lang="en-US" sz="1313" dirty="0">
                <a:latin typeface="Century Gothic" panose="020B0502020202020204" pitchFamily="34" charset="0"/>
              </a:rPr>
              <a:t> </a:t>
            </a:r>
            <a:endParaRPr lang="en-US" sz="1313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389A2-9303-9949-A94B-324D213E61ED}"/>
              </a:ext>
            </a:extLst>
          </p:cNvPr>
          <p:cNvSpPr txBox="1"/>
          <p:nvPr/>
        </p:nvSpPr>
        <p:spPr>
          <a:xfrm>
            <a:off x="3750598" y="5560295"/>
            <a:ext cx="161358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5" dirty="0">
                <a:latin typeface="Century Gothic" panose="020B0502020202020204" pitchFamily="34" charset="0"/>
              </a:rPr>
              <a:t>Friday 16</a:t>
            </a:r>
            <a:r>
              <a:rPr lang="en-US" sz="1875" baseline="30000" dirty="0">
                <a:latin typeface="Century Gothic" panose="020B0502020202020204" pitchFamily="34" charset="0"/>
              </a:rPr>
              <a:t>th</a:t>
            </a:r>
            <a:r>
              <a:rPr lang="en-US" sz="1875" dirty="0">
                <a:latin typeface="Century Gothic" panose="020B0502020202020204" pitchFamily="34" charset="0"/>
              </a:rPr>
              <a:t>	</a:t>
            </a:r>
            <a:endParaRPr lang="en-US" sz="1875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217024-4B5F-D241-9758-A0380777583A}"/>
              </a:ext>
            </a:extLst>
          </p:cNvPr>
          <p:cNvSpPr txBox="1"/>
          <p:nvPr/>
        </p:nvSpPr>
        <p:spPr>
          <a:xfrm>
            <a:off x="5460358" y="5560296"/>
            <a:ext cx="1613581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8" dirty="0">
                <a:latin typeface="Century Gothic" panose="020B0502020202020204" pitchFamily="34" charset="0"/>
              </a:rPr>
              <a:t>Monday 19th</a:t>
            </a:r>
            <a:endParaRPr lang="en-US" sz="1688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C4E1ED-AA9F-324B-8161-EC14832885F0}"/>
              </a:ext>
            </a:extLst>
          </p:cNvPr>
          <p:cNvSpPr txBox="1"/>
          <p:nvPr/>
        </p:nvSpPr>
        <p:spPr>
          <a:xfrm>
            <a:off x="7185885" y="5560296"/>
            <a:ext cx="1613581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8" dirty="0">
                <a:latin typeface="Century Gothic" panose="020B0502020202020204" pitchFamily="34" charset="0"/>
              </a:rPr>
              <a:t>Tuesday 20th</a:t>
            </a:r>
            <a:endParaRPr lang="en-US" sz="1688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090193-E5FD-4245-9062-4F66BB426A95}"/>
              </a:ext>
            </a:extLst>
          </p:cNvPr>
          <p:cNvSpPr txBox="1"/>
          <p:nvPr/>
        </p:nvSpPr>
        <p:spPr>
          <a:xfrm>
            <a:off x="8895645" y="5560295"/>
            <a:ext cx="1613581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13" dirty="0">
                <a:latin typeface="Century Gothic" panose="020B0502020202020204" pitchFamily="34" charset="0"/>
              </a:rPr>
              <a:t>Wednesday 21st</a:t>
            </a:r>
            <a:endParaRPr lang="en-US" sz="1313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1337" y="5870382"/>
            <a:ext cx="13546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500" dirty="0"/>
              <a:t>?? Class Carol Singing at fruit and fish stalls.</a:t>
            </a:r>
            <a:endParaRPr lang="en-IE" sz="1500" dirty="0"/>
          </a:p>
        </p:txBody>
      </p:sp>
    </p:spTree>
    <p:extLst>
      <p:ext uri="{BB962C8B-B14F-4D97-AF65-F5344CB8AC3E}">
        <p14:creationId xmlns:p14="http://schemas.microsoft.com/office/powerpoint/2010/main" val="189066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798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5BA93-0D4A-5F44-8062-2AF61B55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8" y="0"/>
            <a:ext cx="90011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D4809-B922-154B-A91A-5D51323BEDA0}"/>
              </a:ext>
            </a:extLst>
          </p:cNvPr>
          <p:cNvSpPr txBox="1"/>
          <p:nvPr/>
        </p:nvSpPr>
        <p:spPr>
          <a:xfrm>
            <a:off x="7381985" y="1694259"/>
            <a:ext cx="30694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entury Gothic" panose="020B0502020202020204" pitchFamily="34" charset="0"/>
              </a:rPr>
              <a:t>Your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5D13B-0C8F-A649-8C56-7AFA472AB29B}"/>
              </a:ext>
            </a:extLst>
          </p:cNvPr>
          <p:cNvSpPr txBox="1"/>
          <p:nvPr/>
        </p:nvSpPr>
        <p:spPr>
          <a:xfrm>
            <a:off x="7395048" y="3317126"/>
            <a:ext cx="30694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entury Gothic" panose="020B0502020202020204" pitchFamily="34" charset="0"/>
              </a:rPr>
              <a:t>Your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CDA1F-F0F2-4B4C-AA8F-FE7D7907BBA9}"/>
              </a:ext>
            </a:extLst>
          </p:cNvPr>
          <p:cNvSpPr txBox="1"/>
          <p:nvPr/>
        </p:nvSpPr>
        <p:spPr>
          <a:xfrm>
            <a:off x="7391128" y="4817528"/>
            <a:ext cx="30791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entury Gothic" panose="020B0502020202020204" pitchFamily="34" charset="0"/>
              </a:rPr>
              <a:t>Your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D7073-BA7A-604F-A128-1A7064886CA4}"/>
              </a:ext>
            </a:extLst>
          </p:cNvPr>
          <p:cNvSpPr txBox="1"/>
          <p:nvPr/>
        </p:nvSpPr>
        <p:spPr>
          <a:xfrm>
            <a:off x="3451238" y="3061872"/>
            <a:ext cx="38037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latin typeface="Century Gothic" panose="020B0502020202020204" pitchFamily="34" charset="0"/>
              </a:rPr>
              <a:t>Béidh</a:t>
            </a:r>
            <a:r>
              <a:rPr lang="en-US" sz="1500" dirty="0">
                <a:latin typeface="Century Gothic" panose="020B0502020202020204" pitchFamily="34" charset="0"/>
              </a:rPr>
              <a:t> ‘An </a:t>
            </a:r>
            <a:r>
              <a:rPr lang="en-US" sz="1500" dirty="0" err="1">
                <a:latin typeface="Century Gothic" panose="020B0502020202020204" pitchFamily="34" charset="0"/>
              </a:rPr>
              <a:t>Siopa</a:t>
            </a:r>
            <a:r>
              <a:rPr lang="en-US" sz="1500" dirty="0">
                <a:latin typeface="Century Gothic" panose="020B0502020202020204" pitchFamily="34" charset="0"/>
              </a:rPr>
              <a:t>’ </a:t>
            </a:r>
            <a:r>
              <a:rPr lang="en-US" sz="1500" dirty="0" err="1">
                <a:latin typeface="Century Gothic" panose="020B0502020202020204" pitchFamily="34" charset="0"/>
              </a:rPr>
              <a:t>oscailte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arís</a:t>
            </a:r>
            <a:r>
              <a:rPr lang="en-US" sz="1500" dirty="0">
                <a:latin typeface="Century Gothic" panose="020B0502020202020204" pitchFamily="34" charset="0"/>
              </a:rPr>
              <a:t> an </a:t>
            </a:r>
            <a:r>
              <a:rPr lang="en-US" sz="1500" dirty="0" err="1">
                <a:latin typeface="Century Gothic" panose="020B0502020202020204" pitchFamily="34" charset="0"/>
              </a:rPr>
              <a:t>seachtain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seo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chugainn</a:t>
            </a:r>
            <a:r>
              <a:rPr lang="en-US" sz="1500" dirty="0">
                <a:latin typeface="Century Gothic" panose="020B0502020202020204" pitchFamily="34" charset="0"/>
              </a:rPr>
              <a:t>.  </a:t>
            </a:r>
            <a:r>
              <a:rPr lang="en-US" sz="1500" dirty="0" err="1">
                <a:latin typeface="Century Gothic" panose="020B0502020202020204" pitchFamily="34" charset="0"/>
              </a:rPr>
              <a:t>Beidh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na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páistí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>
                <a:latin typeface="Century Gothic" panose="020B0502020202020204" pitchFamily="34" charset="0"/>
              </a:rPr>
              <a:t>in </a:t>
            </a:r>
            <a:r>
              <a:rPr lang="en-US" sz="1500" dirty="0" err="1">
                <a:latin typeface="Century Gothic" panose="020B0502020202020204" pitchFamily="34" charset="0"/>
              </a:rPr>
              <a:t>ann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peann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luaidhe</a:t>
            </a:r>
            <a:r>
              <a:rPr lang="en-US" sz="1500" dirty="0">
                <a:latin typeface="Century Gothic" panose="020B0502020202020204" pitchFamily="34" charset="0"/>
              </a:rPr>
              <a:t>, </a:t>
            </a:r>
            <a:r>
              <a:rPr lang="en-US" sz="1500" dirty="0" err="1">
                <a:latin typeface="Century Gothic" panose="020B0502020202020204" pitchFamily="34" charset="0"/>
              </a:rPr>
              <a:t>peann</a:t>
            </a:r>
            <a:r>
              <a:rPr lang="en-US" sz="1500" dirty="0">
                <a:latin typeface="Century Gothic" panose="020B0502020202020204" pitchFamily="34" charset="0"/>
              </a:rPr>
              <a:t>, </a:t>
            </a:r>
            <a:r>
              <a:rPr lang="en-US" sz="1500" dirty="0" err="1">
                <a:latin typeface="Century Gothic" panose="020B0502020202020204" pitchFamily="34" charset="0"/>
              </a:rPr>
              <a:t>scriosáin</a:t>
            </a:r>
            <a:r>
              <a:rPr lang="en-US" sz="1500" dirty="0">
                <a:latin typeface="Century Gothic" panose="020B0502020202020204" pitchFamily="34" charset="0"/>
              </a:rPr>
              <a:t>, </a:t>
            </a:r>
            <a:r>
              <a:rPr lang="en-US" sz="1500" dirty="0" err="1">
                <a:latin typeface="Century Gothic" panose="020B0502020202020204" pitchFamily="34" charset="0"/>
              </a:rPr>
              <a:t>bioroir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agus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leabhair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notaí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Nollag</a:t>
            </a:r>
            <a:r>
              <a:rPr lang="en-US" sz="1500" dirty="0">
                <a:latin typeface="Century Gothic" panose="020B0502020202020204" pitchFamily="34" charset="0"/>
              </a:rPr>
              <a:t> a </a:t>
            </a:r>
            <a:r>
              <a:rPr lang="en-US" sz="1500" dirty="0" err="1">
                <a:latin typeface="Century Gothic" panose="020B0502020202020204" pitchFamily="34" charset="0"/>
              </a:rPr>
              <a:t>cheannach</a:t>
            </a:r>
            <a:r>
              <a:rPr lang="en-US" sz="1500" dirty="0">
                <a:latin typeface="Century Gothic" panose="020B0502020202020204" pitchFamily="34" charset="0"/>
              </a:rPr>
              <a:t>.  </a:t>
            </a:r>
            <a:r>
              <a:rPr lang="en-US" sz="1500" dirty="0" err="1">
                <a:latin typeface="Century Gothic" panose="020B0502020202020204" pitchFamily="34" charset="0"/>
              </a:rPr>
              <a:t>Achan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Dé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hAoine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béidh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milseain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beaga</a:t>
            </a:r>
            <a:r>
              <a:rPr lang="en-US" sz="1500" dirty="0">
                <a:latin typeface="Century Gothic" panose="020B0502020202020204" pitchFamily="34" charset="0"/>
              </a:rPr>
              <a:t> le </a:t>
            </a:r>
            <a:r>
              <a:rPr lang="en-US" sz="1500" dirty="0" err="1">
                <a:latin typeface="Century Gothic" panose="020B0502020202020204" pitchFamily="34" charset="0"/>
              </a:rPr>
              <a:t>cheannach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freisin</a:t>
            </a:r>
            <a:r>
              <a:rPr lang="en-US" sz="1500" dirty="0">
                <a:latin typeface="Century Gothic" panose="020B0502020202020204" pitchFamily="34" charset="0"/>
              </a:rPr>
              <a:t> le </a:t>
            </a:r>
            <a:r>
              <a:rPr lang="en-US" sz="1500" dirty="0" err="1">
                <a:latin typeface="Century Gothic" panose="020B0502020202020204" pitchFamily="34" charset="0"/>
              </a:rPr>
              <a:t>haghaidh</a:t>
            </a:r>
            <a:r>
              <a:rPr lang="en-US" sz="1500" dirty="0">
                <a:latin typeface="Century Gothic" panose="020B0502020202020204" pitchFamily="34" charset="0"/>
              </a:rPr>
              <a:t> 50c. </a:t>
            </a:r>
            <a:r>
              <a:rPr lang="en-US" sz="1500" dirty="0" err="1">
                <a:latin typeface="Century Gothic" panose="020B0502020202020204" pitchFamily="34" charset="0"/>
              </a:rPr>
              <a:t>Ádh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mór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dona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daltaí</a:t>
            </a:r>
            <a:r>
              <a:rPr lang="en-US" sz="1500" dirty="0">
                <a:latin typeface="Century Gothic" panose="020B0502020202020204" pitchFamily="34" charset="0"/>
              </a:rPr>
              <a:t> ó rang a </a:t>
            </a:r>
            <a:r>
              <a:rPr lang="en-US" sz="1500" dirty="0" err="1">
                <a:latin typeface="Century Gothic" panose="020B0502020202020204" pitchFamily="34" charset="0"/>
              </a:rPr>
              <a:t>sé</a:t>
            </a:r>
            <a:r>
              <a:rPr lang="en-US" sz="1500" dirty="0">
                <a:latin typeface="Century Gothic" panose="020B0502020202020204" pitchFamily="34" charset="0"/>
              </a:rPr>
              <a:t> a </a:t>
            </a:r>
            <a:r>
              <a:rPr lang="en-US" sz="1500" dirty="0" err="1">
                <a:latin typeface="Century Gothic" panose="020B0502020202020204" pitchFamily="34" charset="0"/>
              </a:rPr>
              <a:t>bheidh</a:t>
            </a:r>
            <a:r>
              <a:rPr lang="en-US" sz="1500" dirty="0">
                <a:latin typeface="Century Gothic" panose="020B0502020202020204" pitchFamily="34" charset="0"/>
              </a:rPr>
              <a:t> ag </a:t>
            </a:r>
            <a:r>
              <a:rPr lang="en-US" sz="1500" dirty="0" err="1">
                <a:latin typeface="Century Gothic" panose="020B0502020202020204" pitchFamily="34" charset="0"/>
              </a:rPr>
              <a:t>obair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sa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siopa</a:t>
            </a:r>
            <a:r>
              <a:rPr lang="en-US" sz="1500" dirty="0">
                <a:latin typeface="Century Gothic" panose="020B0502020202020204" pitchFamily="34" charset="0"/>
              </a:rPr>
              <a:t>.</a:t>
            </a:r>
          </a:p>
          <a:p>
            <a:endParaRPr lang="en-US" sz="15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4107D-EEA7-C446-BA75-21D60EBB8F40}"/>
              </a:ext>
            </a:extLst>
          </p:cNvPr>
          <p:cNvSpPr txBox="1"/>
          <p:nvPr/>
        </p:nvSpPr>
        <p:spPr>
          <a:xfrm>
            <a:off x="2018898" y="5959437"/>
            <a:ext cx="1613581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>
              <a:buFont typeface="Wingdings" pitchFamily="2" charset="2"/>
              <a:buChar char="q"/>
            </a:pPr>
            <a:r>
              <a:rPr lang="en-US" sz="1313" dirty="0"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624B3-8929-D84A-8D7A-4CA99F33DF2B}"/>
              </a:ext>
            </a:extLst>
          </p:cNvPr>
          <p:cNvSpPr txBox="1"/>
          <p:nvPr/>
        </p:nvSpPr>
        <p:spPr>
          <a:xfrm>
            <a:off x="3739537" y="5967393"/>
            <a:ext cx="1613581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>
              <a:buFont typeface="Wingdings" pitchFamily="2" charset="2"/>
              <a:buChar char="q"/>
            </a:pPr>
            <a:r>
              <a:rPr lang="en-US" sz="1313" dirty="0"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80DBAD-E44F-A741-8C90-DA8A6427A71F}"/>
              </a:ext>
            </a:extLst>
          </p:cNvPr>
          <p:cNvSpPr txBox="1"/>
          <p:nvPr/>
        </p:nvSpPr>
        <p:spPr>
          <a:xfrm>
            <a:off x="5449297" y="5968579"/>
            <a:ext cx="1613581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>
              <a:buFont typeface="Wingdings" pitchFamily="2" charset="2"/>
              <a:buChar char="q"/>
            </a:pPr>
            <a:r>
              <a:rPr lang="en-US" sz="1313" dirty="0"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07E02-56D3-A446-9C19-881FB610D71A}"/>
              </a:ext>
            </a:extLst>
          </p:cNvPr>
          <p:cNvSpPr txBox="1"/>
          <p:nvPr/>
        </p:nvSpPr>
        <p:spPr>
          <a:xfrm>
            <a:off x="7174825" y="5959436"/>
            <a:ext cx="1613581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>
              <a:buFont typeface="Wingdings" pitchFamily="2" charset="2"/>
              <a:buChar char="q"/>
            </a:pPr>
            <a:r>
              <a:rPr lang="en-US" sz="1313" dirty="0"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67AC6E-3807-BF44-AB22-799EE5B829BA}"/>
              </a:ext>
            </a:extLst>
          </p:cNvPr>
          <p:cNvSpPr txBox="1"/>
          <p:nvPr/>
        </p:nvSpPr>
        <p:spPr>
          <a:xfrm>
            <a:off x="8884585" y="5959435"/>
            <a:ext cx="1613581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indent="-267891">
              <a:buFont typeface="Wingdings" pitchFamily="2" charset="2"/>
              <a:buChar char="q"/>
            </a:pPr>
            <a:r>
              <a:rPr lang="en-US" sz="1313" dirty="0"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A55B87-8E5B-F24E-AAF4-D0A4A507AEC8}"/>
              </a:ext>
            </a:extLst>
          </p:cNvPr>
          <p:cNvSpPr txBox="1"/>
          <p:nvPr/>
        </p:nvSpPr>
        <p:spPr>
          <a:xfrm>
            <a:off x="7329953" y="1295458"/>
            <a:ext cx="3134543" cy="3953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69" dirty="0">
                <a:solidFill>
                  <a:schemeClr val="bg1"/>
                </a:solidFill>
                <a:latin typeface="Century Gothic" panose="020B0502020202020204" pitchFamily="34" charset="0"/>
                <a:ea typeface="AGOnFleek Medium" panose="02000603000000000000" pitchFamily="2" charset="0"/>
                <a:cs typeface="MTF Jumpin' Jack EXT"/>
              </a:rPr>
              <a:t>Your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96CB3E-E695-064A-B516-016626EE8D6D}"/>
              </a:ext>
            </a:extLst>
          </p:cNvPr>
          <p:cNvSpPr txBox="1"/>
          <p:nvPr/>
        </p:nvSpPr>
        <p:spPr>
          <a:xfrm>
            <a:off x="7370484" y="2942762"/>
            <a:ext cx="3107348" cy="3953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69" dirty="0">
                <a:solidFill>
                  <a:schemeClr val="bg1"/>
                </a:solidFill>
                <a:latin typeface="Century Gothic" panose="020B0502020202020204" pitchFamily="34" charset="0"/>
                <a:ea typeface="AGOnFleek Medium" panose="02000603000000000000" pitchFamily="2" charset="0"/>
                <a:cs typeface="MTF Jumpin' Jack EXT"/>
              </a:rPr>
              <a:t>Your 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0667AD-1E28-9446-972F-EE6A5D85671C}"/>
              </a:ext>
            </a:extLst>
          </p:cNvPr>
          <p:cNvSpPr txBox="1"/>
          <p:nvPr/>
        </p:nvSpPr>
        <p:spPr>
          <a:xfrm>
            <a:off x="3418612" y="2676732"/>
            <a:ext cx="3868584" cy="3953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69" dirty="0">
                <a:solidFill>
                  <a:schemeClr val="bg1"/>
                </a:solidFill>
                <a:latin typeface="Century Gothic" panose="020B0502020202020204" pitchFamily="34" charset="0"/>
                <a:ea typeface="AGOnFleek Medium" panose="02000603000000000000" pitchFamily="2" charset="0"/>
                <a:cs typeface="MTF Jumpin' Jack EXT"/>
              </a:rPr>
              <a:t>An </a:t>
            </a:r>
            <a:r>
              <a:rPr lang="en-US" sz="1969" dirty="0" err="1">
                <a:solidFill>
                  <a:schemeClr val="bg1"/>
                </a:solidFill>
                <a:latin typeface="Century Gothic" panose="020B0502020202020204" pitchFamily="34" charset="0"/>
                <a:ea typeface="AGOnFleek Medium" panose="02000603000000000000" pitchFamily="2" charset="0"/>
                <a:cs typeface="MTF Jumpin' Jack EXT"/>
              </a:rPr>
              <a:t>Siopa</a:t>
            </a:r>
            <a:r>
              <a:rPr lang="en-US" sz="1969" dirty="0">
                <a:solidFill>
                  <a:schemeClr val="bg1"/>
                </a:solidFill>
                <a:latin typeface="Century Gothic" panose="020B0502020202020204" pitchFamily="34" charset="0"/>
                <a:ea typeface="AGOnFleek Medium" panose="02000603000000000000" pitchFamily="2" charset="0"/>
                <a:cs typeface="MTF Jumpin' Jack EXT"/>
              </a:rPr>
              <a:t>	</a:t>
            </a:r>
            <a:endParaRPr lang="en-US" sz="1969" dirty="0">
              <a:solidFill>
                <a:schemeClr val="bg1"/>
              </a:solidFill>
              <a:latin typeface="Century Gothic" panose="020B0502020202020204" pitchFamily="34" charset="0"/>
              <a:ea typeface="AGOnFleek Medium" panose="02000603000000000000" pitchFamily="2" charset="0"/>
              <a:cs typeface="MTF Jumpin' Jack 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DAFEEC-F379-FF4E-B12E-8C37B8031BC8}"/>
              </a:ext>
            </a:extLst>
          </p:cNvPr>
          <p:cNvSpPr txBox="1"/>
          <p:nvPr/>
        </p:nvSpPr>
        <p:spPr>
          <a:xfrm>
            <a:off x="7370484" y="4446139"/>
            <a:ext cx="3115515" cy="3953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69" dirty="0">
                <a:solidFill>
                  <a:schemeClr val="bg1"/>
                </a:solidFill>
                <a:latin typeface="Century Gothic" panose="020B0502020202020204" pitchFamily="34" charset="0"/>
                <a:ea typeface="AGOnFleek Medium" panose="02000603000000000000" pitchFamily="2" charset="0"/>
                <a:cs typeface="MTF Jumpin' Jack EXT"/>
              </a:rPr>
              <a:t>Your Text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E67CCB-2B17-1840-BC0B-7293EFFF08E0}"/>
              </a:ext>
            </a:extLst>
          </p:cNvPr>
          <p:cNvSpPr txBox="1"/>
          <p:nvPr/>
        </p:nvSpPr>
        <p:spPr>
          <a:xfrm rot="16200000">
            <a:off x="1059186" y="6020871"/>
            <a:ext cx="1503250" cy="352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88" dirty="0">
                <a:solidFill>
                  <a:schemeClr val="bg1"/>
                </a:solidFill>
                <a:latin typeface="Century Gothic" panose="020B0502020202020204" pitchFamily="34" charset="0"/>
                <a:ea typeface="AGOnFleek Medium" panose="02000603000000000000" pitchFamily="2" charset="0"/>
                <a:cs typeface="MTF Jumpin' Jack EXT"/>
              </a:rPr>
              <a:t>Text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5AEB19-032E-894F-9E80-1BEB073B02A0}"/>
              </a:ext>
            </a:extLst>
          </p:cNvPr>
          <p:cNvSpPr txBox="1"/>
          <p:nvPr/>
        </p:nvSpPr>
        <p:spPr>
          <a:xfrm>
            <a:off x="2029959" y="5560296"/>
            <a:ext cx="161358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5" dirty="0"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B0CCF9-AD9A-574D-A6E6-292859BAE7A2}"/>
              </a:ext>
            </a:extLst>
          </p:cNvPr>
          <p:cNvSpPr txBox="1"/>
          <p:nvPr/>
        </p:nvSpPr>
        <p:spPr>
          <a:xfrm>
            <a:off x="3750598" y="5560296"/>
            <a:ext cx="161358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5" dirty="0"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680B03-539D-6141-B347-1212526806F2}"/>
              </a:ext>
            </a:extLst>
          </p:cNvPr>
          <p:cNvSpPr txBox="1"/>
          <p:nvPr/>
        </p:nvSpPr>
        <p:spPr>
          <a:xfrm>
            <a:off x="5460358" y="5560296"/>
            <a:ext cx="161358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5" dirty="0"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A3939B-FA14-A04F-B35D-314AF34A3ECF}"/>
              </a:ext>
            </a:extLst>
          </p:cNvPr>
          <p:cNvSpPr txBox="1"/>
          <p:nvPr/>
        </p:nvSpPr>
        <p:spPr>
          <a:xfrm>
            <a:off x="7185885" y="5560296"/>
            <a:ext cx="161358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5" dirty="0"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0000F5-8C1F-DA4F-BF8E-E9BCF1AAA3F0}"/>
              </a:ext>
            </a:extLst>
          </p:cNvPr>
          <p:cNvSpPr txBox="1"/>
          <p:nvPr/>
        </p:nvSpPr>
        <p:spPr>
          <a:xfrm>
            <a:off x="8895645" y="5560296"/>
            <a:ext cx="161358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5" dirty="0">
                <a:latin typeface="Century Gothic" panose="020B050202020202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21040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AGOnFleek Medium</vt:lpstr>
      <vt:lpstr>Arial</vt:lpstr>
      <vt:lpstr>Calibri</vt:lpstr>
      <vt:lpstr>Calibri Light</vt:lpstr>
      <vt:lpstr>Century Gothic</vt:lpstr>
      <vt:lpstr>MTF Jumpin' Jack EXT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Breda Mc Geever</dc:creator>
  <cp:lastModifiedBy>Breda Mc Geever</cp:lastModifiedBy>
  <cp:revision>1</cp:revision>
  <dcterms:created xsi:type="dcterms:W3CDTF">2022-11-28T07:52:26Z</dcterms:created>
  <dcterms:modified xsi:type="dcterms:W3CDTF">2022-11-28T07:52:49Z</dcterms:modified>
</cp:coreProperties>
</file>