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4"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67D9-E26A-F918-13D5-7CF358C87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0D5D584-F28A-282F-1AAF-64B95551C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27ABC84-E075-10C1-2FC6-98E1333A6768}"/>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5" name="Footer Placeholder 4">
            <a:extLst>
              <a:ext uri="{FF2B5EF4-FFF2-40B4-BE49-F238E27FC236}">
                <a16:creationId xmlns:a16="http://schemas.microsoft.com/office/drawing/2014/main" id="{65562B57-FA7E-CB83-F923-C8E7A1388FA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2331CDB-65D4-B18A-8050-D9E54E5DC5FA}"/>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4300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0EBE-6A47-E880-A81B-E642457E0D6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07C6115-477F-4A4C-9233-FD32437207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D539F9-8611-DC8E-DF18-1226B0F556DA}"/>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5" name="Footer Placeholder 4">
            <a:extLst>
              <a:ext uri="{FF2B5EF4-FFF2-40B4-BE49-F238E27FC236}">
                <a16:creationId xmlns:a16="http://schemas.microsoft.com/office/drawing/2014/main" id="{EA1DC020-968C-A780-116E-727A987CDB7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13666E-4393-FFCD-B6F8-D92BD1BFB59F}"/>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270610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9E789-CDAC-63F4-13EF-217B6C8306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7F3AD03-21D0-9030-0924-184B27038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E85635D-F12E-51DB-10CE-4C9CC49661D4}"/>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5" name="Footer Placeholder 4">
            <a:extLst>
              <a:ext uri="{FF2B5EF4-FFF2-40B4-BE49-F238E27FC236}">
                <a16:creationId xmlns:a16="http://schemas.microsoft.com/office/drawing/2014/main" id="{32C84C6B-F695-C54E-F0EC-208DB05DBF0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DDAF73C-A20A-8F4E-C115-DE6D55EADC78}"/>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112744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38CD-159D-6AFD-9805-CA7725B89D1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9BC646A-72C4-36D4-E3FC-7A0A51480D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DF9D127-A1CF-383F-025D-1D8510581FEA}"/>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5" name="Footer Placeholder 4">
            <a:extLst>
              <a:ext uri="{FF2B5EF4-FFF2-40B4-BE49-F238E27FC236}">
                <a16:creationId xmlns:a16="http://schemas.microsoft.com/office/drawing/2014/main" id="{EF33F0FB-7CEE-43D7-108A-281433EC316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ADE7D8-D2CC-BD4C-8BC3-2C2EBAED557B}"/>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194563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B8CE-6219-3823-3594-0977B30565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F262166-17F1-35BB-9544-4EEA3345CC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7528E-42DC-F25B-3190-91EA87CE948B}"/>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5" name="Footer Placeholder 4">
            <a:extLst>
              <a:ext uri="{FF2B5EF4-FFF2-40B4-BE49-F238E27FC236}">
                <a16:creationId xmlns:a16="http://schemas.microsoft.com/office/drawing/2014/main" id="{9794AFB6-944A-7E7B-298F-8289C0622A2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96BA1F-B87A-FB78-473C-5742D1BFA4E8}"/>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158996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4207-0C7D-968E-AF4A-D0AA021EB0B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9E553DC-00E3-242F-C0C6-B1D4F73964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BA56985-77AD-473D-F1FF-81A51C2DEC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F0962094-39AF-81C3-4796-EC4397E2BC3C}"/>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6" name="Footer Placeholder 5">
            <a:extLst>
              <a:ext uri="{FF2B5EF4-FFF2-40B4-BE49-F238E27FC236}">
                <a16:creationId xmlns:a16="http://schemas.microsoft.com/office/drawing/2014/main" id="{A8FFFC8F-7869-AEE7-C314-3271AD0F21B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BF2DBBA-2CA7-3587-C87D-25F444830B0A}"/>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20639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0253-7BD4-B984-DCE9-D10A5ECB161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0737BB6-2ABE-270F-802A-B14645657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E673F-1F90-2528-6CBD-32791AD9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A344EA0-C0A7-3261-CFC9-AC2ECA3DA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86A19-85E8-5F1F-AC6B-B88DE69434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E5A17F7-8AA4-CC4E-2708-4C3D58F7BB1A}"/>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8" name="Footer Placeholder 7">
            <a:extLst>
              <a:ext uri="{FF2B5EF4-FFF2-40B4-BE49-F238E27FC236}">
                <a16:creationId xmlns:a16="http://schemas.microsoft.com/office/drawing/2014/main" id="{91C5DD18-9897-9734-BAF1-4C49A18BF4E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A75A353-FB7E-124E-4540-444FA8C1F567}"/>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259427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622C-B71A-2CC9-E8BE-1258903073A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64065CB-37E3-C7C4-280B-60CB29BF5AD1}"/>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4" name="Footer Placeholder 3">
            <a:extLst>
              <a:ext uri="{FF2B5EF4-FFF2-40B4-BE49-F238E27FC236}">
                <a16:creationId xmlns:a16="http://schemas.microsoft.com/office/drawing/2014/main" id="{A53D7602-ABFC-F5EA-B6A4-79A23A12249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6DFEF03-1295-8909-DDB7-BFFF0587D245}"/>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58441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DA557-4F97-5FFA-DD0D-424323C9D562}"/>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3" name="Footer Placeholder 2">
            <a:extLst>
              <a:ext uri="{FF2B5EF4-FFF2-40B4-BE49-F238E27FC236}">
                <a16:creationId xmlns:a16="http://schemas.microsoft.com/office/drawing/2014/main" id="{84F1D9D2-5617-6733-D9C8-087DC1667D4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635551F-33D0-04E1-0A9E-6303FD111BAC}"/>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225037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E5B0-742D-0636-B719-D8B21F6A3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71E4442-7443-4404-916C-22BBE1617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C78CF75-9730-FA16-4723-9BD320360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41E3D-5F31-8609-8595-239997AFD67C}"/>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6" name="Footer Placeholder 5">
            <a:extLst>
              <a:ext uri="{FF2B5EF4-FFF2-40B4-BE49-F238E27FC236}">
                <a16:creationId xmlns:a16="http://schemas.microsoft.com/office/drawing/2014/main" id="{0D7EEC9E-00F7-D987-7355-F0384E674E9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FC8132D-1955-83FF-0D93-66E4BB2558A1}"/>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409104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1D7D-761C-756E-9F9A-D8584680C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B137623-7334-5A0C-3DAB-AA130029C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C4C9C42-4CBF-CFD3-0E81-D01248CEB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068AF-263A-7642-C560-B06BDD72A98A}"/>
              </a:ext>
            </a:extLst>
          </p:cNvPr>
          <p:cNvSpPr>
            <a:spLocks noGrp="1"/>
          </p:cNvSpPr>
          <p:nvPr>
            <p:ph type="dt" sz="half" idx="10"/>
          </p:nvPr>
        </p:nvSpPr>
        <p:spPr/>
        <p:txBody>
          <a:bodyPr/>
          <a:lstStyle/>
          <a:p>
            <a:fld id="{7C364A00-B6A7-41E8-B7A3-3C7C01FA88B0}" type="datetimeFigureOut">
              <a:rPr lang="en-IE" smtClean="0"/>
              <a:t>10/05/2023</a:t>
            </a:fld>
            <a:endParaRPr lang="en-IE"/>
          </a:p>
        </p:txBody>
      </p:sp>
      <p:sp>
        <p:nvSpPr>
          <p:cNvPr id="6" name="Footer Placeholder 5">
            <a:extLst>
              <a:ext uri="{FF2B5EF4-FFF2-40B4-BE49-F238E27FC236}">
                <a16:creationId xmlns:a16="http://schemas.microsoft.com/office/drawing/2014/main" id="{B5ACFCDE-3273-8834-C32C-BCB3B2922D4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677552E-0010-BB18-D3F1-E45F2CDE03E8}"/>
              </a:ext>
            </a:extLst>
          </p:cNvPr>
          <p:cNvSpPr>
            <a:spLocks noGrp="1"/>
          </p:cNvSpPr>
          <p:nvPr>
            <p:ph type="sldNum" sz="quarter" idx="12"/>
          </p:nvPr>
        </p:nvSpPr>
        <p:spPr/>
        <p:txBody>
          <a:bodyPr/>
          <a:lstStyle/>
          <a:p>
            <a:fld id="{2536F93C-4429-479D-BB4E-90486CF200AE}" type="slidenum">
              <a:rPr lang="en-IE" smtClean="0"/>
              <a:t>‹#›</a:t>
            </a:fld>
            <a:endParaRPr lang="en-IE"/>
          </a:p>
        </p:txBody>
      </p:sp>
    </p:spTree>
    <p:extLst>
      <p:ext uri="{BB962C8B-B14F-4D97-AF65-F5344CB8AC3E}">
        <p14:creationId xmlns:p14="http://schemas.microsoft.com/office/powerpoint/2010/main" val="341391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EC7FE5-A248-16BA-4C25-AAA4EAA73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997D6BA-9DD3-F396-03B0-F6037F38B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1C66B7C-1ED0-9E08-B802-1A6B7BB82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64A00-B6A7-41E8-B7A3-3C7C01FA88B0}" type="datetimeFigureOut">
              <a:rPr lang="en-IE" smtClean="0"/>
              <a:t>10/05/2023</a:t>
            </a:fld>
            <a:endParaRPr lang="en-IE"/>
          </a:p>
        </p:txBody>
      </p:sp>
      <p:sp>
        <p:nvSpPr>
          <p:cNvPr id="5" name="Footer Placeholder 4">
            <a:extLst>
              <a:ext uri="{FF2B5EF4-FFF2-40B4-BE49-F238E27FC236}">
                <a16:creationId xmlns:a16="http://schemas.microsoft.com/office/drawing/2014/main" id="{585BA457-D736-4BD0-2A37-F7AB411C1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9FF14B9-D6CC-870C-8C5D-B32C3460E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6F93C-4429-479D-BB4E-90486CF200AE}" type="slidenum">
              <a:rPr lang="en-IE" smtClean="0"/>
              <a:t>‹#›</a:t>
            </a:fld>
            <a:endParaRPr lang="en-IE"/>
          </a:p>
        </p:txBody>
      </p:sp>
    </p:spTree>
    <p:extLst>
      <p:ext uri="{BB962C8B-B14F-4D97-AF65-F5344CB8AC3E}">
        <p14:creationId xmlns:p14="http://schemas.microsoft.com/office/powerpoint/2010/main" val="420262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7999"/>
          </a:xfrm>
          <a:prstGeom prst="rect">
            <a:avLst/>
          </a:prstGeom>
        </p:spPr>
      </p:pic>
      <p:sp>
        <p:nvSpPr>
          <p:cNvPr id="3" name="TextBox 2"/>
          <p:cNvSpPr txBox="1"/>
          <p:nvPr/>
        </p:nvSpPr>
        <p:spPr>
          <a:xfrm>
            <a:off x="3705834" y="651830"/>
            <a:ext cx="5440886" cy="635559"/>
          </a:xfrm>
          <a:prstGeom prst="rect">
            <a:avLst/>
          </a:prstGeom>
          <a:solidFill>
            <a:srgbClr val="FFFF00"/>
          </a:solidFill>
        </p:spPr>
        <p:txBody>
          <a:bodyPr wrap="square" rtlCol="0">
            <a:spAutoFit/>
          </a:bodyPr>
          <a:lstStyle/>
          <a:p>
            <a:pPr algn="ctr" defTabSz="449505"/>
            <a:r>
              <a:rPr lang="en-US" sz="3530" dirty="0" smtClean="0">
                <a:solidFill>
                  <a:schemeClr val="tx2">
                    <a:lumMod val="60000"/>
                    <a:lumOff val="40000"/>
                  </a:schemeClr>
                </a:solidFill>
                <a:latin typeface="Chocolate Bar Demo" panose="02000500000000000000" pitchFamily="2" charset="0"/>
                <a:cs typeface="Century Gothic"/>
              </a:rPr>
              <a:t>May Newsletter</a:t>
            </a:r>
            <a:endParaRPr lang="en-US" sz="3530" dirty="0">
              <a:solidFill>
                <a:schemeClr val="tx2">
                  <a:lumMod val="60000"/>
                  <a:lumOff val="40000"/>
                </a:schemeClr>
              </a:solidFill>
              <a:latin typeface="Chocolate Bar Demo" panose="02000500000000000000" pitchFamily="2" charset="0"/>
              <a:cs typeface="Century Gothic"/>
            </a:endParaRPr>
          </a:p>
        </p:txBody>
      </p:sp>
      <p:sp>
        <p:nvSpPr>
          <p:cNvPr id="5" name="Rectangle 4"/>
          <p:cNvSpPr/>
          <p:nvPr/>
        </p:nvSpPr>
        <p:spPr>
          <a:xfrm>
            <a:off x="6233142" y="3611678"/>
            <a:ext cx="4029862" cy="309637"/>
          </a:xfrm>
          <a:prstGeom prst="rect">
            <a:avLst/>
          </a:prstGeom>
        </p:spPr>
        <p:txBody>
          <a:bodyPr wrap="square">
            <a:spAutoFit/>
          </a:bodyPr>
          <a:lstStyle/>
          <a:p>
            <a:pPr algn="ctr"/>
            <a:r>
              <a:rPr lang="en-US" sz="1412" dirty="0" smtClean="0">
                <a:latin typeface="Century Gothic"/>
                <a:cs typeface="Century Gothic"/>
              </a:rPr>
              <a:t>.</a:t>
            </a:r>
            <a:endParaRPr lang="en-US" sz="1412" dirty="0">
              <a:latin typeface="Century Gothic"/>
              <a:cs typeface="Century Gothic"/>
            </a:endParaRPr>
          </a:p>
        </p:txBody>
      </p:sp>
      <p:sp>
        <p:nvSpPr>
          <p:cNvPr id="12" name="TextBox 11">
            <a:extLst>
              <a:ext uri="{FF2B5EF4-FFF2-40B4-BE49-F238E27FC236}">
                <a16:creationId xmlns:a16="http://schemas.microsoft.com/office/drawing/2014/main" id="{FCD731E8-1008-9113-97AD-17384458E544}"/>
              </a:ext>
            </a:extLst>
          </p:cNvPr>
          <p:cNvSpPr txBox="1"/>
          <p:nvPr/>
        </p:nvSpPr>
        <p:spPr>
          <a:xfrm>
            <a:off x="900771" y="3611678"/>
            <a:ext cx="3822616" cy="1998689"/>
          </a:xfrm>
          <a:prstGeom prst="rect">
            <a:avLst/>
          </a:prstGeom>
          <a:noFill/>
        </p:spPr>
        <p:txBody>
          <a:bodyPr wrap="square" rtlCol="0">
            <a:spAutoFit/>
          </a:bodyPr>
          <a:lstStyle/>
          <a:p>
            <a:pPr algn="ctr"/>
            <a:r>
              <a:rPr lang="en-GB" u="sng" dirty="0" smtClean="0">
                <a:latin typeface="Bell MT" panose="02020503060305020303" pitchFamily="18" charset="0"/>
              </a:rPr>
              <a:t>Congratulations</a:t>
            </a:r>
          </a:p>
          <a:p>
            <a:r>
              <a:rPr lang="en-GB" dirty="0">
                <a:latin typeface="Bell MT" panose="02020503060305020303" pitchFamily="18" charset="0"/>
              </a:rPr>
              <a:t>Congratulations to the children in 2</a:t>
            </a:r>
            <a:r>
              <a:rPr lang="en-GB" baseline="30000" dirty="0">
                <a:latin typeface="Bell MT" panose="02020503060305020303" pitchFamily="18" charset="0"/>
              </a:rPr>
              <a:t>nd</a:t>
            </a:r>
            <a:r>
              <a:rPr lang="en-GB" dirty="0">
                <a:latin typeface="Bell MT" panose="02020503060305020303" pitchFamily="18" charset="0"/>
              </a:rPr>
              <a:t> class, 5</a:t>
            </a:r>
            <a:r>
              <a:rPr lang="en-GB" baseline="30000" dirty="0">
                <a:latin typeface="Bell MT" panose="02020503060305020303" pitchFamily="18" charset="0"/>
              </a:rPr>
              <a:t>th</a:t>
            </a:r>
            <a:r>
              <a:rPr lang="en-GB" dirty="0">
                <a:latin typeface="Bell MT" panose="02020503060305020303" pitchFamily="18" charset="0"/>
              </a:rPr>
              <a:t> and 6</a:t>
            </a:r>
            <a:r>
              <a:rPr lang="en-GB" baseline="30000" dirty="0">
                <a:latin typeface="Bell MT" panose="02020503060305020303" pitchFamily="18" charset="0"/>
              </a:rPr>
              <a:t>th</a:t>
            </a:r>
            <a:r>
              <a:rPr lang="en-GB" dirty="0">
                <a:latin typeface="Bell MT" panose="02020503060305020303" pitchFamily="18" charset="0"/>
              </a:rPr>
              <a:t> class who recently made their First Communion and Confirmation.  We hope you all really enjoyed your special day. </a:t>
            </a:r>
            <a:endParaRPr lang="en-IE" dirty="0">
              <a:latin typeface="Bell MT" panose="02020503060305020303" pitchFamily="18" charset="0"/>
            </a:endParaRPr>
          </a:p>
          <a:p>
            <a:endParaRPr lang="en-GB" sz="1588" dirty="0" smtClean="0"/>
          </a:p>
        </p:txBody>
      </p:sp>
      <p:sp>
        <p:nvSpPr>
          <p:cNvPr id="11" name="Rectangle 10"/>
          <p:cNvSpPr/>
          <p:nvPr/>
        </p:nvSpPr>
        <p:spPr>
          <a:xfrm>
            <a:off x="7875202" y="4024959"/>
            <a:ext cx="3492045" cy="1200329"/>
          </a:xfrm>
          <a:prstGeom prst="rect">
            <a:avLst/>
          </a:prstGeom>
        </p:spPr>
        <p:txBody>
          <a:bodyPr wrap="square">
            <a:spAutoFit/>
          </a:bodyPr>
          <a:lstStyle/>
          <a:p>
            <a:pPr algn="ctr" defTabSz="449505"/>
            <a:r>
              <a:rPr lang="en-US" b="1" dirty="0">
                <a:solidFill>
                  <a:prstClr val="black"/>
                </a:solidFill>
                <a:latin typeface="Bell MT" panose="02020503060305020303" pitchFamily="18" charset="0"/>
                <a:cs typeface="Century Gothic"/>
              </a:rPr>
              <a:t>School Mass</a:t>
            </a:r>
          </a:p>
          <a:p>
            <a:pPr algn="ctr" defTabSz="449505"/>
            <a:r>
              <a:rPr lang="en-US" dirty="0">
                <a:solidFill>
                  <a:prstClr val="black"/>
                </a:solidFill>
                <a:latin typeface="Bell MT" panose="02020503060305020303" pitchFamily="18" charset="0"/>
                <a:cs typeface="Century Gothic"/>
              </a:rPr>
              <a:t>We would like to invite you all to celebrate </a:t>
            </a:r>
            <a:r>
              <a:rPr lang="en-US" dirty="0" smtClean="0">
                <a:solidFill>
                  <a:prstClr val="black"/>
                </a:solidFill>
                <a:latin typeface="Bell MT" panose="02020503060305020303" pitchFamily="18" charset="0"/>
                <a:cs typeface="Century Gothic"/>
              </a:rPr>
              <a:t>our end of year mass on </a:t>
            </a:r>
            <a:r>
              <a:rPr lang="en-US" dirty="0">
                <a:solidFill>
                  <a:prstClr val="black"/>
                </a:solidFill>
                <a:latin typeface="Bell MT" panose="02020503060305020303" pitchFamily="18" charset="0"/>
                <a:cs typeface="Century Gothic"/>
              </a:rPr>
              <a:t>Friday </a:t>
            </a:r>
            <a:r>
              <a:rPr lang="en-US" dirty="0" smtClean="0">
                <a:solidFill>
                  <a:prstClr val="black"/>
                </a:solidFill>
                <a:latin typeface="Bell MT" panose="02020503060305020303" pitchFamily="18" charset="0"/>
                <a:cs typeface="Century Gothic"/>
              </a:rPr>
              <a:t>16</a:t>
            </a:r>
            <a:r>
              <a:rPr lang="en-US" baseline="30000" dirty="0" smtClean="0">
                <a:solidFill>
                  <a:prstClr val="black"/>
                </a:solidFill>
                <a:latin typeface="Bell MT" panose="02020503060305020303" pitchFamily="18" charset="0"/>
                <a:cs typeface="Century Gothic"/>
              </a:rPr>
              <a:t>th</a:t>
            </a:r>
            <a:r>
              <a:rPr lang="en-US" dirty="0" smtClean="0">
                <a:solidFill>
                  <a:prstClr val="black"/>
                </a:solidFill>
                <a:latin typeface="Bell MT" panose="02020503060305020303" pitchFamily="18" charset="0"/>
                <a:cs typeface="Century Gothic"/>
              </a:rPr>
              <a:t> June at 10am.</a:t>
            </a:r>
            <a:endParaRPr lang="en-IE" dirty="0">
              <a:latin typeface="Bell MT" panose="02020503060305020303" pitchFamily="18" charset="0"/>
            </a:endParaRPr>
          </a:p>
        </p:txBody>
      </p:sp>
      <p:pic>
        <p:nvPicPr>
          <p:cNvPr id="8" name="Picture 7"/>
          <p:cNvPicPr>
            <a:picLocks noChangeAspect="1"/>
          </p:cNvPicPr>
          <p:nvPr/>
        </p:nvPicPr>
        <p:blipFill>
          <a:blip r:embed="rId3"/>
          <a:stretch>
            <a:fillRect/>
          </a:stretch>
        </p:blipFill>
        <p:spPr>
          <a:xfrm>
            <a:off x="234864" y="5281778"/>
            <a:ext cx="1324995" cy="1333797"/>
          </a:xfrm>
          <a:prstGeom prst="rect">
            <a:avLst/>
          </a:prstGeom>
        </p:spPr>
      </p:pic>
      <p:sp>
        <p:nvSpPr>
          <p:cNvPr id="10" name="TextBox 9"/>
          <p:cNvSpPr txBox="1"/>
          <p:nvPr/>
        </p:nvSpPr>
        <p:spPr>
          <a:xfrm>
            <a:off x="8122023" y="1651050"/>
            <a:ext cx="3774142" cy="923330"/>
          </a:xfrm>
          <a:prstGeom prst="rect">
            <a:avLst/>
          </a:prstGeom>
          <a:noFill/>
        </p:spPr>
        <p:txBody>
          <a:bodyPr wrap="square" rtlCol="0">
            <a:spAutoFit/>
          </a:bodyPr>
          <a:lstStyle/>
          <a:p>
            <a:pPr algn="ctr"/>
            <a:r>
              <a:rPr lang="en-GB" u="sng" dirty="0" smtClean="0">
                <a:latin typeface="Bell MT" panose="02020503060305020303" pitchFamily="18" charset="0"/>
              </a:rPr>
              <a:t>Standardised Testing</a:t>
            </a:r>
          </a:p>
          <a:p>
            <a:pPr algn="ctr"/>
            <a:r>
              <a:rPr lang="en-GB" dirty="0" smtClean="0">
                <a:latin typeface="Bell MT" panose="02020503060305020303" pitchFamily="18" charset="0"/>
              </a:rPr>
              <a:t>Testing will be taking place over the next few weeks. </a:t>
            </a:r>
          </a:p>
        </p:txBody>
      </p:sp>
      <p:pic>
        <p:nvPicPr>
          <p:cNvPr id="13" name="Picture 12"/>
          <p:cNvPicPr>
            <a:picLocks noChangeAspect="1"/>
          </p:cNvPicPr>
          <p:nvPr/>
        </p:nvPicPr>
        <p:blipFill>
          <a:blip r:embed="rId4"/>
          <a:stretch>
            <a:fillRect/>
          </a:stretch>
        </p:blipFill>
        <p:spPr>
          <a:xfrm>
            <a:off x="6493052" y="3590842"/>
            <a:ext cx="957124" cy="1589706"/>
          </a:xfrm>
          <a:prstGeom prst="rect">
            <a:avLst/>
          </a:prstGeom>
        </p:spPr>
      </p:pic>
      <p:sp>
        <p:nvSpPr>
          <p:cNvPr id="15" name="TextBox 14"/>
          <p:cNvSpPr txBox="1"/>
          <p:nvPr/>
        </p:nvSpPr>
        <p:spPr>
          <a:xfrm>
            <a:off x="1004047" y="1608345"/>
            <a:ext cx="6113929" cy="923330"/>
          </a:xfrm>
          <a:prstGeom prst="rect">
            <a:avLst/>
          </a:prstGeom>
          <a:noFill/>
        </p:spPr>
        <p:txBody>
          <a:bodyPr wrap="square" rtlCol="0">
            <a:spAutoFit/>
          </a:bodyPr>
          <a:lstStyle/>
          <a:p>
            <a:pPr algn="ctr"/>
            <a:r>
              <a:rPr lang="en-IE" dirty="0">
                <a:latin typeface="Bell MT" panose="02020503060305020303" pitchFamily="18" charset="0"/>
                <a:cs typeface="Calibri Light" panose="020F0302020204030204" pitchFamily="34" charset="0"/>
              </a:rPr>
              <a:t>We have a very busy few weeks ahead of us between now and the end of the school year. This newsletter will have all the information needed to keep up to date with what is planned. </a:t>
            </a:r>
          </a:p>
        </p:txBody>
      </p:sp>
    </p:spTree>
    <p:extLst>
      <p:ext uri="{BB962C8B-B14F-4D97-AF65-F5344CB8AC3E}">
        <p14:creationId xmlns:p14="http://schemas.microsoft.com/office/powerpoint/2010/main" val="188568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
        <p:nvSpPr>
          <p:cNvPr id="12" name="TextBox 11"/>
          <p:cNvSpPr txBox="1"/>
          <p:nvPr/>
        </p:nvSpPr>
        <p:spPr>
          <a:xfrm>
            <a:off x="7112361" y="4382388"/>
            <a:ext cx="4052243" cy="1200329"/>
          </a:xfrm>
          <a:prstGeom prst="rect">
            <a:avLst/>
          </a:prstGeom>
          <a:noFill/>
        </p:spPr>
        <p:txBody>
          <a:bodyPr wrap="square" rtlCol="0">
            <a:spAutoFit/>
          </a:bodyPr>
          <a:lstStyle/>
          <a:p>
            <a:pPr algn="ctr" defTabSz="449505"/>
            <a:r>
              <a:rPr lang="en-US" dirty="0">
                <a:solidFill>
                  <a:prstClr val="black"/>
                </a:solidFill>
                <a:latin typeface="Bell MT" panose="02020503060305020303" pitchFamily="18" charset="0"/>
                <a:cs typeface="Century Gothic"/>
              </a:rPr>
              <a:t>Please keep us </a:t>
            </a:r>
            <a:r>
              <a:rPr lang="en-US" dirty="0" smtClean="0">
                <a:solidFill>
                  <a:prstClr val="black"/>
                </a:solidFill>
                <a:latin typeface="Bell MT" panose="02020503060305020303" pitchFamily="18" charset="0"/>
                <a:cs typeface="Century Gothic"/>
              </a:rPr>
              <a:t>up to </a:t>
            </a:r>
            <a:r>
              <a:rPr lang="en-US" dirty="0">
                <a:solidFill>
                  <a:prstClr val="black"/>
                </a:solidFill>
                <a:latin typeface="Bell MT" panose="02020503060305020303" pitchFamily="18" charset="0"/>
                <a:cs typeface="Century Gothic"/>
              </a:rPr>
              <a:t>date on your child’s medical issues</a:t>
            </a:r>
            <a:r>
              <a:rPr lang="en-US" dirty="0" smtClean="0">
                <a:solidFill>
                  <a:prstClr val="black"/>
                </a:solidFill>
                <a:latin typeface="Bell MT" panose="02020503060305020303" pitchFamily="18" charset="0"/>
                <a:cs typeface="Century Gothic"/>
              </a:rPr>
              <a:t>.</a:t>
            </a:r>
          </a:p>
          <a:p>
            <a:pPr algn="ctr" defTabSz="449505"/>
            <a:r>
              <a:rPr lang="en-US" dirty="0" smtClean="0">
                <a:solidFill>
                  <a:prstClr val="black"/>
                </a:solidFill>
                <a:latin typeface="Bell MT" panose="02020503060305020303" pitchFamily="18" charset="0"/>
                <a:cs typeface="Century Gothic"/>
              </a:rPr>
              <a:t>If you’re child requires an inhaler, they must bring it with them to school.</a:t>
            </a:r>
            <a:endParaRPr lang="en-US" dirty="0">
              <a:solidFill>
                <a:prstClr val="black"/>
              </a:solidFill>
              <a:latin typeface="Bell MT" panose="02020503060305020303" pitchFamily="18" charset="0"/>
              <a:cs typeface="Century Gothic"/>
            </a:endParaRPr>
          </a:p>
        </p:txBody>
      </p:sp>
      <p:sp>
        <p:nvSpPr>
          <p:cNvPr id="16" name="TextBox 15"/>
          <p:cNvSpPr txBox="1"/>
          <p:nvPr/>
        </p:nvSpPr>
        <p:spPr>
          <a:xfrm>
            <a:off x="3056550" y="447583"/>
            <a:ext cx="5818095" cy="646331"/>
          </a:xfrm>
          <a:prstGeom prst="rect">
            <a:avLst/>
          </a:prstGeom>
          <a:solidFill>
            <a:srgbClr val="FFFF00"/>
          </a:solidFill>
        </p:spPr>
        <p:txBody>
          <a:bodyPr wrap="square" rtlCol="0">
            <a:spAutoFit/>
          </a:bodyPr>
          <a:lstStyle/>
          <a:p>
            <a:pPr algn="ctr" defTabSz="449505"/>
            <a:r>
              <a:rPr lang="en-US" sz="3600" b="1" dirty="0" smtClean="0">
                <a:solidFill>
                  <a:schemeClr val="bg1">
                    <a:lumMod val="65000"/>
                  </a:schemeClr>
                </a:solidFill>
                <a:latin typeface="Chocolate Bar Demo"/>
                <a:cs typeface="Century Gothic"/>
              </a:rPr>
              <a:t>May Newsletter </a:t>
            </a:r>
            <a:endParaRPr lang="en-US" sz="3600" b="1" dirty="0">
              <a:solidFill>
                <a:schemeClr val="bg1">
                  <a:lumMod val="65000"/>
                </a:schemeClr>
              </a:solidFill>
              <a:latin typeface="Chocolate Bar Demo"/>
              <a:cs typeface="Century Gothic"/>
            </a:endParaRPr>
          </a:p>
        </p:txBody>
      </p:sp>
      <p:sp>
        <p:nvSpPr>
          <p:cNvPr id="17" name="TextBox 16"/>
          <p:cNvSpPr txBox="1"/>
          <p:nvPr/>
        </p:nvSpPr>
        <p:spPr>
          <a:xfrm>
            <a:off x="6551132" y="3616831"/>
            <a:ext cx="5174703" cy="400110"/>
          </a:xfrm>
          <a:prstGeom prst="rect">
            <a:avLst/>
          </a:prstGeom>
          <a:solidFill>
            <a:srgbClr val="FFFF00"/>
          </a:solidFill>
        </p:spPr>
        <p:txBody>
          <a:bodyPr wrap="square" rtlCol="0">
            <a:spAutoFit/>
          </a:bodyPr>
          <a:lstStyle/>
          <a:p>
            <a:pPr algn="ctr"/>
            <a:r>
              <a:rPr lang="en-US" sz="2000" dirty="0">
                <a:ln w="47625">
                  <a:noFill/>
                </a:ln>
                <a:latin typeface="Bell MT" panose="02020503060305020303" pitchFamily="18" charset="0"/>
                <a:cs typeface="Century Gothic"/>
              </a:rPr>
              <a:t>MEDICAL INFORMATION</a:t>
            </a:r>
          </a:p>
        </p:txBody>
      </p:sp>
      <p:sp>
        <p:nvSpPr>
          <p:cNvPr id="3" name="TextBox 2"/>
          <p:cNvSpPr txBox="1"/>
          <p:nvPr/>
        </p:nvSpPr>
        <p:spPr>
          <a:xfrm>
            <a:off x="2662518" y="1623750"/>
            <a:ext cx="3888614" cy="369332"/>
          </a:xfrm>
          <a:prstGeom prst="rect">
            <a:avLst/>
          </a:prstGeom>
          <a:noFill/>
        </p:spPr>
        <p:txBody>
          <a:bodyPr wrap="square" rtlCol="0">
            <a:spAutoFit/>
          </a:bodyPr>
          <a:lstStyle/>
          <a:p>
            <a:endParaRPr lang="en-GB" dirty="0" smtClean="0"/>
          </a:p>
        </p:txBody>
      </p:sp>
      <p:sp>
        <p:nvSpPr>
          <p:cNvPr id="4" name="TextBox 3"/>
          <p:cNvSpPr txBox="1"/>
          <p:nvPr/>
        </p:nvSpPr>
        <p:spPr>
          <a:xfrm>
            <a:off x="439271" y="4112652"/>
            <a:ext cx="5342964" cy="3539430"/>
          </a:xfrm>
          <a:prstGeom prst="rect">
            <a:avLst/>
          </a:prstGeom>
          <a:noFill/>
        </p:spPr>
        <p:txBody>
          <a:bodyPr wrap="square" rtlCol="0">
            <a:spAutoFit/>
          </a:bodyPr>
          <a:lstStyle/>
          <a:p>
            <a:pPr algn="ctr"/>
            <a:r>
              <a:rPr lang="en-GB" b="1" u="sng" dirty="0" smtClean="0"/>
              <a:t>Important Dates for your diary </a:t>
            </a:r>
          </a:p>
          <a:p>
            <a:r>
              <a:rPr lang="en-GB" sz="1600" dirty="0" smtClean="0"/>
              <a:t>May 23</a:t>
            </a:r>
            <a:r>
              <a:rPr lang="en-GB" sz="1600" baseline="30000" dirty="0" smtClean="0"/>
              <a:t>rd</a:t>
            </a:r>
            <a:r>
              <a:rPr lang="en-GB" sz="1600" dirty="0" smtClean="0"/>
              <a:t> – Mrs Horan’s room to </a:t>
            </a:r>
            <a:r>
              <a:rPr lang="en-GB" sz="1600" dirty="0" err="1" smtClean="0"/>
              <a:t>Glenveagh</a:t>
            </a:r>
            <a:r>
              <a:rPr lang="en-GB" sz="1600" dirty="0" smtClean="0"/>
              <a:t> Castle </a:t>
            </a:r>
          </a:p>
          <a:p>
            <a:r>
              <a:rPr lang="en-GB" sz="1600" dirty="0" smtClean="0"/>
              <a:t>June 5</a:t>
            </a:r>
            <a:r>
              <a:rPr lang="en-GB" sz="1600" baseline="30000" dirty="0" smtClean="0"/>
              <a:t>th</a:t>
            </a:r>
            <a:r>
              <a:rPr lang="en-GB" sz="1600" dirty="0" smtClean="0"/>
              <a:t>-    School closed – Bank holiday</a:t>
            </a:r>
          </a:p>
          <a:p>
            <a:r>
              <a:rPr lang="en-GB" sz="1600" dirty="0" smtClean="0"/>
              <a:t>June 8</a:t>
            </a:r>
            <a:r>
              <a:rPr lang="en-GB" sz="1600" baseline="30000" dirty="0" smtClean="0"/>
              <a:t>th</a:t>
            </a:r>
            <a:r>
              <a:rPr lang="en-GB" sz="1600" dirty="0" smtClean="0"/>
              <a:t> -   4</a:t>
            </a:r>
            <a:r>
              <a:rPr lang="en-GB" sz="1600" baseline="30000" dirty="0" smtClean="0"/>
              <a:t>th</a:t>
            </a:r>
            <a:r>
              <a:rPr lang="en-GB" sz="1600" dirty="0" smtClean="0"/>
              <a:t> &amp; 5</a:t>
            </a:r>
            <a:r>
              <a:rPr lang="en-GB" sz="1600" baseline="30000" dirty="0" smtClean="0"/>
              <a:t>th</a:t>
            </a:r>
            <a:r>
              <a:rPr lang="en-GB" sz="1600" dirty="0" smtClean="0"/>
              <a:t> class to school tour to  Arena 7</a:t>
            </a:r>
          </a:p>
          <a:p>
            <a:r>
              <a:rPr lang="en-GB" sz="1600" dirty="0" smtClean="0"/>
              <a:t>June 13</a:t>
            </a:r>
            <a:r>
              <a:rPr lang="en-GB" sz="1600" baseline="30000" dirty="0" smtClean="0"/>
              <a:t>th</a:t>
            </a:r>
            <a:r>
              <a:rPr lang="en-GB" sz="1600" dirty="0" smtClean="0"/>
              <a:t> – Junior &amp; Infants school tour to </a:t>
            </a:r>
            <a:r>
              <a:rPr lang="en-GB" sz="1600" dirty="0" err="1" smtClean="0"/>
              <a:t>Lurgybrack</a:t>
            </a:r>
            <a:endParaRPr lang="en-GB" sz="1600" dirty="0"/>
          </a:p>
          <a:p>
            <a:r>
              <a:rPr lang="en-GB" sz="1600" dirty="0" smtClean="0"/>
              <a:t>June 15</a:t>
            </a:r>
            <a:r>
              <a:rPr lang="en-GB" sz="1600" baseline="30000" dirty="0" smtClean="0"/>
              <a:t>th</a:t>
            </a:r>
            <a:r>
              <a:rPr lang="en-GB" sz="1600" dirty="0" smtClean="0"/>
              <a:t> – 6</a:t>
            </a:r>
            <a:r>
              <a:rPr lang="en-GB" sz="1600" baseline="30000" dirty="0" smtClean="0"/>
              <a:t>th</a:t>
            </a:r>
            <a:r>
              <a:rPr lang="en-GB" sz="1600" dirty="0" smtClean="0"/>
              <a:t> class school tour to </a:t>
            </a:r>
            <a:r>
              <a:rPr lang="en-GB" sz="1600" dirty="0" err="1" smtClean="0"/>
              <a:t>Gartan</a:t>
            </a:r>
            <a:r>
              <a:rPr lang="en-GB" sz="1600" dirty="0" smtClean="0"/>
              <a:t> </a:t>
            </a:r>
          </a:p>
          <a:p>
            <a:r>
              <a:rPr lang="en-GB" sz="1600" dirty="0" smtClean="0"/>
              <a:t>June 16</a:t>
            </a:r>
            <a:r>
              <a:rPr lang="en-GB" sz="1600" baseline="30000" dirty="0" smtClean="0"/>
              <a:t>th</a:t>
            </a:r>
            <a:r>
              <a:rPr lang="en-GB" sz="1600" dirty="0" smtClean="0"/>
              <a:t> – End of year mass </a:t>
            </a:r>
          </a:p>
          <a:p>
            <a:r>
              <a:rPr lang="en-GB" sz="1600" dirty="0" smtClean="0"/>
              <a:t>June 21</a:t>
            </a:r>
            <a:r>
              <a:rPr lang="en-GB" sz="1600" baseline="30000" dirty="0" smtClean="0"/>
              <a:t>st</a:t>
            </a:r>
            <a:r>
              <a:rPr lang="en-GB" sz="1600" dirty="0" smtClean="0"/>
              <a:t> – School closing for Summer holidays.</a:t>
            </a:r>
          </a:p>
          <a:p>
            <a:endParaRPr lang="en-GB" dirty="0" smtClean="0"/>
          </a:p>
          <a:p>
            <a:pPr algn="ctr"/>
            <a:endParaRPr lang="en-GB" dirty="0" smtClean="0"/>
          </a:p>
          <a:p>
            <a:pPr algn="ctr"/>
            <a:endParaRPr lang="en-GB" dirty="0" smtClean="0"/>
          </a:p>
          <a:p>
            <a:pPr algn="ctr"/>
            <a:endParaRPr lang="en-GB" dirty="0" smtClean="0"/>
          </a:p>
          <a:p>
            <a:pPr algn="ctr"/>
            <a:r>
              <a:rPr lang="en-GB" dirty="0" smtClean="0"/>
              <a:t> </a:t>
            </a:r>
            <a:endParaRPr lang="en-IE" dirty="0"/>
          </a:p>
        </p:txBody>
      </p:sp>
      <p:sp>
        <p:nvSpPr>
          <p:cNvPr id="5" name="TextBox 4"/>
          <p:cNvSpPr txBox="1"/>
          <p:nvPr/>
        </p:nvSpPr>
        <p:spPr>
          <a:xfrm>
            <a:off x="1380566" y="1542202"/>
            <a:ext cx="3607202" cy="1477328"/>
          </a:xfrm>
          <a:prstGeom prst="rect">
            <a:avLst/>
          </a:prstGeom>
          <a:noFill/>
        </p:spPr>
        <p:txBody>
          <a:bodyPr wrap="square" rtlCol="0">
            <a:spAutoFit/>
          </a:bodyPr>
          <a:lstStyle/>
          <a:p>
            <a:pPr algn="ctr"/>
            <a:r>
              <a:rPr lang="en-GB" b="1" u="sng" dirty="0" smtClean="0">
                <a:latin typeface="Bell MT" panose="02020503060305020303" pitchFamily="18" charset="0"/>
              </a:rPr>
              <a:t>End of year for 6</a:t>
            </a:r>
            <a:r>
              <a:rPr lang="en-GB" b="1" u="sng" baseline="30000" dirty="0" smtClean="0">
                <a:latin typeface="Bell MT" panose="02020503060305020303" pitchFamily="18" charset="0"/>
              </a:rPr>
              <a:t>th</a:t>
            </a:r>
            <a:r>
              <a:rPr lang="en-GB" b="1" u="sng" dirty="0" smtClean="0">
                <a:latin typeface="Bell MT" panose="02020503060305020303" pitchFamily="18" charset="0"/>
              </a:rPr>
              <a:t> class</a:t>
            </a:r>
          </a:p>
          <a:p>
            <a:pPr algn="ctr"/>
            <a:r>
              <a:rPr lang="en-GB" dirty="0" smtClean="0">
                <a:latin typeface="Bell MT" panose="02020503060305020303" pitchFamily="18" charset="0"/>
              </a:rPr>
              <a:t>The children in 6</a:t>
            </a:r>
            <a:r>
              <a:rPr lang="en-GB" baseline="30000" dirty="0" smtClean="0">
                <a:latin typeface="Bell MT" panose="02020503060305020303" pitchFamily="18" charset="0"/>
              </a:rPr>
              <a:t>th</a:t>
            </a:r>
            <a:r>
              <a:rPr lang="en-GB" dirty="0" smtClean="0">
                <a:latin typeface="Bell MT" panose="02020503060305020303" pitchFamily="18" charset="0"/>
              </a:rPr>
              <a:t> class have the option to finish on Friday June 16</a:t>
            </a:r>
            <a:r>
              <a:rPr lang="en-GB" baseline="30000" dirty="0" smtClean="0">
                <a:latin typeface="Bell MT" panose="02020503060305020303" pitchFamily="18" charset="0"/>
              </a:rPr>
              <a:t>th</a:t>
            </a:r>
            <a:r>
              <a:rPr lang="en-GB" dirty="0" smtClean="0">
                <a:latin typeface="Bell MT" panose="02020503060305020303" pitchFamily="18" charset="0"/>
              </a:rPr>
              <a:t>. They are of course more than welcome to continue until June 21</a:t>
            </a:r>
            <a:r>
              <a:rPr lang="en-GB" baseline="30000" dirty="0" smtClean="0">
                <a:latin typeface="Bell MT" panose="02020503060305020303" pitchFamily="18" charset="0"/>
              </a:rPr>
              <a:t>st</a:t>
            </a:r>
            <a:r>
              <a:rPr lang="en-GB" dirty="0" smtClean="0"/>
              <a:t>.</a:t>
            </a:r>
            <a:endParaRPr lang="en-IE" dirty="0"/>
          </a:p>
        </p:txBody>
      </p:sp>
      <p:pic>
        <p:nvPicPr>
          <p:cNvPr id="8" name="Picture 7"/>
          <p:cNvPicPr>
            <a:picLocks noChangeAspect="1"/>
          </p:cNvPicPr>
          <p:nvPr/>
        </p:nvPicPr>
        <p:blipFill>
          <a:blip r:embed="rId3"/>
          <a:stretch>
            <a:fillRect/>
          </a:stretch>
        </p:blipFill>
        <p:spPr>
          <a:xfrm>
            <a:off x="5226424" y="1623750"/>
            <a:ext cx="1673501" cy="1235716"/>
          </a:xfrm>
          <a:prstGeom prst="rect">
            <a:avLst/>
          </a:prstGeom>
        </p:spPr>
      </p:pic>
      <p:sp>
        <p:nvSpPr>
          <p:cNvPr id="9" name="TextBox 8"/>
          <p:cNvSpPr txBox="1"/>
          <p:nvPr/>
        </p:nvSpPr>
        <p:spPr>
          <a:xfrm>
            <a:off x="8023413" y="1568331"/>
            <a:ext cx="3702422" cy="1384995"/>
          </a:xfrm>
          <a:prstGeom prst="rect">
            <a:avLst/>
          </a:prstGeom>
          <a:noFill/>
        </p:spPr>
        <p:txBody>
          <a:bodyPr wrap="square" rtlCol="0">
            <a:spAutoFit/>
          </a:bodyPr>
          <a:lstStyle/>
          <a:p>
            <a:r>
              <a:rPr lang="en-GB" b="1" u="sng" dirty="0" smtClean="0">
                <a:latin typeface="Bell MT" panose="02020503060305020303" pitchFamily="18" charset="0"/>
              </a:rPr>
              <a:t>Swimming &amp; Yoga</a:t>
            </a:r>
          </a:p>
          <a:p>
            <a:r>
              <a:rPr lang="en-GB" sz="1600" dirty="0" smtClean="0">
                <a:latin typeface="Bell MT" panose="02020503060305020303" pitchFamily="18" charset="0"/>
              </a:rPr>
              <a:t>Swimming will continue on a Thursday and we will have Yoga for the next four Fridays in the Hay Hall. </a:t>
            </a:r>
          </a:p>
          <a:p>
            <a:endParaRPr lang="en-IE" dirty="0"/>
          </a:p>
        </p:txBody>
      </p:sp>
    </p:spTree>
    <p:extLst>
      <p:ext uri="{BB962C8B-B14F-4D97-AF65-F5344CB8AC3E}">
        <p14:creationId xmlns:p14="http://schemas.microsoft.com/office/powerpoint/2010/main" val="329419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
        <p:nvSpPr>
          <p:cNvPr id="13" name="Rectangle 12"/>
          <p:cNvSpPr/>
          <p:nvPr/>
        </p:nvSpPr>
        <p:spPr>
          <a:xfrm>
            <a:off x="1055635" y="4095700"/>
            <a:ext cx="4232651" cy="2047227"/>
          </a:xfrm>
          <a:prstGeom prst="rect">
            <a:avLst/>
          </a:prstGeom>
        </p:spPr>
        <p:txBody>
          <a:bodyPr wrap="square">
            <a:spAutoFit/>
          </a:bodyPr>
          <a:lstStyle/>
          <a:p>
            <a:pPr algn="ctr"/>
            <a:r>
              <a:rPr lang="en-US" sz="1588" b="1" dirty="0">
                <a:ln w="0"/>
                <a:effectLst>
                  <a:outerShdw blurRad="38100" dist="19050" dir="2700000" algn="tl" rotWithShape="0">
                    <a:schemeClr val="dk1">
                      <a:alpha val="40000"/>
                    </a:schemeClr>
                  </a:outerShdw>
                </a:effectLst>
                <a:latin typeface="+mj-lt"/>
              </a:rPr>
              <a:t>ABSENCES</a:t>
            </a:r>
          </a:p>
          <a:p>
            <a:pPr algn="ctr"/>
            <a:r>
              <a:rPr lang="en-US" sz="1588" dirty="0">
                <a:ln w="0"/>
                <a:effectLst>
                  <a:outerShdw blurRad="38100" dist="19050" dir="2700000" algn="tl" rotWithShape="0">
                    <a:schemeClr val="dk1">
                      <a:alpha val="40000"/>
                    </a:schemeClr>
                  </a:outerShdw>
                </a:effectLst>
                <a:latin typeface="+mj-lt"/>
              </a:rPr>
              <a:t>If your child is absent for any reason, </a:t>
            </a:r>
            <a:r>
              <a:rPr lang="en-US" sz="1588" dirty="0" smtClean="0">
                <a:ln w="0"/>
                <a:effectLst>
                  <a:outerShdw blurRad="38100" dist="19050" dir="2700000" algn="tl" rotWithShape="0">
                    <a:schemeClr val="dk1">
                      <a:alpha val="40000"/>
                    </a:schemeClr>
                  </a:outerShdw>
                </a:effectLst>
                <a:latin typeface="+mj-lt"/>
              </a:rPr>
              <a:t>please </a:t>
            </a:r>
            <a:r>
              <a:rPr lang="en-US" sz="1588" dirty="0" smtClean="0">
                <a:ln w="0"/>
                <a:effectLst>
                  <a:outerShdw blurRad="38100" dist="19050" dir="2700000" algn="tl" rotWithShape="0">
                    <a:schemeClr val="dk1">
                      <a:alpha val="40000"/>
                    </a:schemeClr>
                  </a:outerShdw>
                </a:effectLst>
                <a:latin typeface="+mj-lt"/>
              </a:rPr>
              <a:t>complete the absence from found on our app/website.</a:t>
            </a:r>
          </a:p>
          <a:p>
            <a:pPr algn="ctr"/>
            <a:r>
              <a:rPr lang="en-US" sz="1588" dirty="0" smtClean="0">
                <a:ln w="0"/>
                <a:effectLst>
                  <a:outerShdw blurRad="38100" dist="19050" dir="2700000" algn="tl" rotWithShape="0">
                    <a:schemeClr val="dk1">
                      <a:alpha val="40000"/>
                    </a:schemeClr>
                  </a:outerShdw>
                </a:effectLst>
                <a:latin typeface="+mj-lt"/>
              </a:rPr>
              <a:t>Under </a:t>
            </a:r>
            <a:r>
              <a:rPr lang="en-US" sz="1588" dirty="0">
                <a:ln w="0"/>
                <a:effectLst>
                  <a:outerShdw blurRad="38100" dist="19050" dir="2700000" algn="tl" rotWithShape="0">
                    <a:schemeClr val="dk1">
                      <a:alpha val="40000"/>
                    </a:schemeClr>
                  </a:outerShdw>
                </a:effectLst>
                <a:latin typeface="+mj-lt"/>
              </a:rPr>
              <a:t>the Education Act 2000 the school is </a:t>
            </a:r>
          </a:p>
          <a:p>
            <a:pPr algn="ctr"/>
            <a:r>
              <a:rPr lang="en-US" sz="1588" dirty="0">
                <a:ln w="0"/>
                <a:effectLst>
                  <a:outerShdw blurRad="38100" dist="19050" dir="2700000" algn="tl" rotWithShape="0">
                    <a:schemeClr val="dk1">
                      <a:alpha val="40000"/>
                    </a:schemeClr>
                  </a:outerShdw>
                </a:effectLst>
                <a:latin typeface="+mj-lt"/>
              </a:rPr>
              <a:t>Obliged to report any child that has missed 20 days or more to the Education Welfare Officer.</a:t>
            </a:r>
          </a:p>
          <a:p>
            <a:pPr algn="ctr" defTabSz="449505"/>
            <a:r>
              <a:rPr lang="en-US" sz="1588" dirty="0">
                <a:solidFill>
                  <a:prstClr val="black"/>
                </a:solidFill>
                <a:latin typeface="+mj-lt"/>
                <a:cs typeface="Century Gothic"/>
              </a:rPr>
              <a:t>.</a:t>
            </a:r>
          </a:p>
        </p:txBody>
      </p:sp>
      <p:sp>
        <p:nvSpPr>
          <p:cNvPr id="17" name="TextBox 16"/>
          <p:cNvSpPr txBox="1"/>
          <p:nvPr/>
        </p:nvSpPr>
        <p:spPr>
          <a:xfrm>
            <a:off x="6546966" y="3637460"/>
            <a:ext cx="5178869" cy="445378"/>
          </a:xfrm>
          <a:prstGeom prst="rect">
            <a:avLst/>
          </a:prstGeom>
          <a:solidFill>
            <a:srgbClr val="FFFF00"/>
          </a:solidFill>
        </p:spPr>
        <p:txBody>
          <a:bodyPr wrap="square" rtlCol="0">
            <a:spAutoFit/>
          </a:bodyPr>
          <a:lstStyle/>
          <a:p>
            <a:pPr algn="ctr"/>
            <a:r>
              <a:rPr lang="en-US" sz="2294" dirty="0" smtClean="0">
                <a:ln w="47625">
                  <a:noFill/>
                </a:ln>
                <a:latin typeface="Bell MT" panose="02020503060305020303" pitchFamily="18" charset="0"/>
                <a:cs typeface="Century Gothic"/>
              </a:rPr>
              <a:t>School lunches </a:t>
            </a:r>
            <a:endParaRPr lang="en-US" sz="2294" dirty="0">
              <a:ln w="47625">
                <a:noFill/>
              </a:ln>
              <a:latin typeface="Bell MT" panose="02020503060305020303" pitchFamily="18" charset="0"/>
              <a:cs typeface="Century Gothic"/>
            </a:endParaRPr>
          </a:p>
        </p:txBody>
      </p:sp>
      <p:sp>
        <p:nvSpPr>
          <p:cNvPr id="6" name="TextBox 5">
            <a:extLst>
              <a:ext uri="{FF2B5EF4-FFF2-40B4-BE49-F238E27FC236}">
                <a16:creationId xmlns:a16="http://schemas.microsoft.com/office/drawing/2014/main" id="{70BFFB4E-70E0-E282-4499-31C5D3BB3E03}"/>
              </a:ext>
            </a:extLst>
          </p:cNvPr>
          <p:cNvSpPr txBox="1"/>
          <p:nvPr/>
        </p:nvSpPr>
        <p:spPr>
          <a:xfrm>
            <a:off x="1734462" y="1763693"/>
            <a:ext cx="4520280" cy="1015663"/>
          </a:xfrm>
          <a:prstGeom prst="rect">
            <a:avLst/>
          </a:prstGeom>
          <a:noFill/>
        </p:spPr>
        <p:txBody>
          <a:bodyPr wrap="square">
            <a:spAutoFit/>
          </a:bodyPr>
          <a:lstStyle/>
          <a:p>
            <a:pPr algn="ctr"/>
            <a:r>
              <a:rPr lang="en-IE" sz="2000" dirty="0">
                <a:latin typeface="Bell MT" panose="02020503060305020303" pitchFamily="18" charset="0"/>
              </a:rPr>
              <a:t>If you need to speak to your child’s teacher at any time contact the school office to arrange a meeting or phone call.</a:t>
            </a:r>
          </a:p>
        </p:txBody>
      </p:sp>
      <p:sp>
        <p:nvSpPr>
          <p:cNvPr id="10" name="TextBox 9"/>
          <p:cNvSpPr txBox="1"/>
          <p:nvPr/>
        </p:nvSpPr>
        <p:spPr>
          <a:xfrm>
            <a:off x="2912381" y="504506"/>
            <a:ext cx="5478915" cy="584775"/>
          </a:xfrm>
          <a:prstGeom prst="rect">
            <a:avLst/>
          </a:prstGeom>
          <a:solidFill>
            <a:srgbClr val="FFFF00"/>
          </a:solidFill>
        </p:spPr>
        <p:txBody>
          <a:bodyPr wrap="square" rtlCol="0">
            <a:spAutoFit/>
          </a:bodyPr>
          <a:lstStyle/>
          <a:p>
            <a:pPr algn="ctr" defTabSz="449505"/>
            <a:r>
              <a:rPr lang="en-US" sz="3200" b="1" dirty="0" smtClean="0">
                <a:solidFill>
                  <a:schemeClr val="bg1">
                    <a:lumMod val="65000"/>
                  </a:schemeClr>
                </a:solidFill>
                <a:latin typeface="Chocolate Bar Demo"/>
                <a:cs typeface="Century Gothic"/>
              </a:rPr>
              <a:t>May Newsletter </a:t>
            </a:r>
            <a:endParaRPr lang="en-US" sz="3200" b="1" dirty="0">
              <a:solidFill>
                <a:schemeClr val="bg1">
                  <a:lumMod val="65000"/>
                </a:schemeClr>
              </a:solidFill>
              <a:latin typeface="Chocolate Bar Demo"/>
              <a:cs typeface="Century Gothic"/>
            </a:endParaRPr>
          </a:p>
        </p:txBody>
      </p:sp>
      <p:sp>
        <p:nvSpPr>
          <p:cNvPr id="5" name="Rectangle 4"/>
          <p:cNvSpPr/>
          <p:nvPr/>
        </p:nvSpPr>
        <p:spPr>
          <a:xfrm>
            <a:off x="6551132" y="4227205"/>
            <a:ext cx="4887833" cy="1600438"/>
          </a:xfrm>
          <a:prstGeom prst="rect">
            <a:avLst/>
          </a:prstGeom>
        </p:spPr>
        <p:txBody>
          <a:bodyPr wrap="square">
            <a:spAutoFit/>
          </a:bodyPr>
          <a:lstStyle/>
          <a:p>
            <a:pPr algn="ctr"/>
            <a:r>
              <a:rPr lang="en-GB" sz="1600" b="1" dirty="0">
                <a:latin typeface="Bell MT" panose="02020503060305020303" pitchFamily="18" charset="0"/>
              </a:rPr>
              <a:t>School lunches- </a:t>
            </a:r>
            <a:r>
              <a:rPr lang="en-GB" sz="1600" dirty="0">
                <a:latin typeface="Bell MT" panose="02020503060305020303" pitchFamily="18" charset="0"/>
              </a:rPr>
              <a:t>If you are sending lunch with your child to school please ensure they are healthy lunches, no crisps or treats are permitted. A small treat may be brought in on a Friday. </a:t>
            </a:r>
            <a:r>
              <a:rPr lang="en-GB" sz="1600" b="1" dirty="0">
                <a:latin typeface="Bell MT" panose="02020503060305020303" pitchFamily="18" charset="0"/>
              </a:rPr>
              <a:t>Please remember we are a nut free school and have children in school with severe nut allergies</a:t>
            </a:r>
            <a:r>
              <a:rPr lang="en-GB" b="1" dirty="0"/>
              <a:t>.</a:t>
            </a:r>
            <a:endParaRPr lang="en-IE" b="1" dirty="0"/>
          </a:p>
        </p:txBody>
      </p:sp>
      <p:sp>
        <p:nvSpPr>
          <p:cNvPr id="3" name="TextBox 2"/>
          <p:cNvSpPr txBox="1"/>
          <p:nvPr/>
        </p:nvSpPr>
        <p:spPr>
          <a:xfrm>
            <a:off x="8328212" y="1593787"/>
            <a:ext cx="3236259" cy="1077218"/>
          </a:xfrm>
          <a:prstGeom prst="rect">
            <a:avLst/>
          </a:prstGeom>
          <a:noFill/>
        </p:spPr>
        <p:txBody>
          <a:bodyPr wrap="square" rtlCol="0">
            <a:spAutoFit/>
          </a:bodyPr>
          <a:lstStyle/>
          <a:p>
            <a:pPr algn="ctr"/>
            <a:r>
              <a:rPr lang="en-GB" sz="1600" b="1" u="sng" dirty="0" smtClean="0">
                <a:latin typeface="Bell MT" panose="02020503060305020303" pitchFamily="18" charset="0"/>
              </a:rPr>
              <a:t>Cycle training </a:t>
            </a:r>
          </a:p>
          <a:p>
            <a:pPr algn="ctr"/>
            <a:r>
              <a:rPr lang="en-GB" sz="1600" dirty="0" smtClean="0">
                <a:latin typeface="Bell MT" panose="02020503060305020303" pitchFamily="18" charset="0"/>
              </a:rPr>
              <a:t>6</a:t>
            </a:r>
            <a:r>
              <a:rPr lang="en-GB" sz="1600" baseline="30000" dirty="0" smtClean="0">
                <a:latin typeface="Bell MT" panose="02020503060305020303" pitchFamily="18" charset="0"/>
              </a:rPr>
              <a:t>th</a:t>
            </a:r>
            <a:r>
              <a:rPr lang="en-GB" sz="1600" dirty="0" smtClean="0">
                <a:latin typeface="Bell MT" panose="02020503060305020303" pitchFamily="18" charset="0"/>
              </a:rPr>
              <a:t> class will be doing Cycle training with Cycle Right over the next 4 weeks.</a:t>
            </a:r>
            <a:endParaRPr lang="en-IE" sz="1600" dirty="0">
              <a:latin typeface="Bell MT" panose="02020503060305020303" pitchFamily="18" charset="0"/>
            </a:endParaRPr>
          </a:p>
        </p:txBody>
      </p:sp>
      <p:pic>
        <p:nvPicPr>
          <p:cNvPr id="4" name="Picture 3"/>
          <p:cNvPicPr>
            <a:picLocks noChangeAspect="1"/>
          </p:cNvPicPr>
          <p:nvPr/>
        </p:nvPicPr>
        <p:blipFill>
          <a:blip r:embed="rId3"/>
          <a:stretch>
            <a:fillRect/>
          </a:stretch>
        </p:blipFill>
        <p:spPr>
          <a:xfrm>
            <a:off x="8124606" y="2400234"/>
            <a:ext cx="1311277" cy="734315"/>
          </a:xfrm>
          <a:prstGeom prst="rect">
            <a:avLst/>
          </a:prstGeom>
        </p:spPr>
      </p:pic>
    </p:spTree>
    <p:extLst>
      <p:ext uri="{BB962C8B-B14F-4D97-AF65-F5344CB8AC3E}">
        <p14:creationId xmlns:p14="http://schemas.microsoft.com/office/powerpoint/2010/main" val="1588178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417</Words>
  <Application>Microsoft Office PowerPoint</Application>
  <PresentationFormat>Widescreen</PresentationFormat>
  <Paragraphs>41</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Bell MT</vt:lpstr>
      <vt:lpstr>Calibri</vt:lpstr>
      <vt:lpstr>Calibri Light</vt:lpstr>
      <vt:lpstr>Century Gothic</vt:lpstr>
      <vt:lpstr>Chocolate Bar Demo</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Breda Mc Geever</dc:creator>
  <cp:lastModifiedBy>Owner</cp:lastModifiedBy>
  <cp:revision>22</cp:revision>
  <cp:lastPrinted>2022-09-14T10:02:58Z</cp:lastPrinted>
  <dcterms:created xsi:type="dcterms:W3CDTF">2022-09-12T20:18:20Z</dcterms:created>
  <dcterms:modified xsi:type="dcterms:W3CDTF">2023-05-10T13:43:44Z</dcterms:modified>
</cp:coreProperties>
</file>