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Lst>
  <p:notesMasterIdLst>
    <p:notesMasterId r:id="rId64"/>
  </p:notesMasterIdLst>
  <p:sldIdLst>
    <p:sldId id="287" r:id="rId2"/>
    <p:sldId id="256" r:id="rId3"/>
    <p:sldId id="269" r:id="rId4"/>
    <p:sldId id="270" r:id="rId5"/>
    <p:sldId id="271" r:id="rId6"/>
    <p:sldId id="294" r:id="rId7"/>
    <p:sldId id="296" r:id="rId8"/>
    <p:sldId id="297" r:id="rId9"/>
    <p:sldId id="298" r:id="rId10"/>
    <p:sldId id="299" r:id="rId11"/>
    <p:sldId id="300" r:id="rId12"/>
    <p:sldId id="307" r:id="rId13"/>
    <p:sldId id="302" r:id="rId14"/>
    <p:sldId id="303" r:id="rId15"/>
    <p:sldId id="304" r:id="rId16"/>
    <p:sldId id="305" r:id="rId17"/>
    <p:sldId id="306" r:id="rId18"/>
    <p:sldId id="316" r:id="rId19"/>
    <p:sldId id="309" r:id="rId20"/>
    <p:sldId id="310" r:id="rId21"/>
    <p:sldId id="311" r:id="rId22"/>
    <p:sldId id="312" r:id="rId23"/>
    <p:sldId id="313" r:id="rId24"/>
    <p:sldId id="314" r:id="rId25"/>
    <p:sldId id="315" r:id="rId26"/>
    <p:sldId id="319" r:id="rId27"/>
    <p:sldId id="259" r:id="rId28"/>
    <p:sldId id="258" r:id="rId29"/>
    <p:sldId id="260" r:id="rId30"/>
    <p:sldId id="321" r:id="rId31"/>
    <p:sldId id="289" r:id="rId32"/>
    <p:sldId id="267" r:id="rId33"/>
    <p:sldId id="320" r:id="rId34"/>
    <p:sldId id="291" r:id="rId35"/>
    <p:sldId id="293" r:id="rId36"/>
    <p:sldId id="272" r:id="rId37"/>
    <p:sldId id="273" r:id="rId38"/>
    <p:sldId id="274" r:id="rId39"/>
    <p:sldId id="288" r:id="rId40"/>
    <p:sldId id="318" r:id="rId41"/>
    <p:sldId id="266" r:id="rId42"/>
    <p:sldId id="308" r:id="rId43"/>
    <p:sldId id="262" r:id="rId44"/>
    <p:sldId id="264" r:id="rId45"/>
    <p:sldId id="317" r:id="rId46"/>
    <p:sldId id="265" r:id="rId47"/>
    <p:sldId id="261" r:id="rId48"/>
    <p:sldId id="263" r:id="rId49"/>
    <p:sldId id="275" r:id="rId50"/>
    <p:sldId id="277" r:id="rId51"/>
    <p:sldId id="278" r:id="rId52"/>
    <p:sldId id="279" r:id="rId53"/>
    <p:sldId id="292" r:id="rId54"/>
    <p:sldId id="280" r:id="rId55"/>
    <p:sldId id="281" r:id="rId56"/>
    <p:sldId id="282" r:id="rId57"/>
    <p:sldId id="283" r:id="rId58"/>
    <p:sldId id="284" r:id="rId59"/>
    <p:sldId id="285" r:id="rId60"/>
    <p:sldId id="286" r:id="rId61"/>
    <p:sldId id="276" r:id="rId62"/>
    <p:sldId id="30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82" d="100"/>
          <a:sy n="82" d="100"/>
        </p:scale>
        <p:origin x="36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952B2-C2E1-43E0-88B8-E77059960863}" type="datetimeFigureOut">
              <a:rPr lang="en-IE" smtClean="0"/>
              <a:t>21/12/2022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97861-6CD0-451E-B0FC-001F3C1A3EDD}" type="slidenum">
              <a:rPr lang="en-IE" smtClean="0"/>
              <a:t>‹#›</a:t>
            </a:fld>
            <a:endParaRPr lang="en-IE"/>
          </a:p>
        </p:txBody>
      </p:sp>
    </p:spTree>
    <p:extLst>
      <p:ext uri="{BB962C8B-B14F-4D97-AF65-F5344CB8AC3E}">
        <p14:creationId xmlns:p14="http://schemas.microsoft.com/office/powerpoint/2010/main" val="255063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a:xfrm>
            <a:off x="2692397" y="5037663"/>
            <a:ext cx="5214635" cy="279400"/>
          </a:xfrm>
        </p:spPr>
        <p:txBody>
          <a:bodyPr/>
          <a:lstStyle/>
          <a:p>
            <a:endParaRPr lang="en-IE" dirty="0"/>
          </a:p>
        </p:txBody>
      </p:sp>
      <p:sp>
        <p:nvSpPr>
          <p:cNvPr id="6" name="Slide Number Placeholder 5"/>
          <p:cNvSpPr>
            <a:spLocks noGrp="1"/>
          </p:cNvSpPr>
          <p:nvPr>
            <p:ph type="sldNum" sz="quarter" idx="12"/>
          </p:nvPr>
        </p:nvSpPr>
        <p:spPr>
          <a:xfrm>
            <a:off x="8956900" y="5037663"/>
            <a:ext cx="551167" cy="279400"/>
          </a:xfrm>
        </p:spPr>
        <p:txBody>
          <a:bodyPr/>
          <a:lstStyle/>
          <a:p>
            <a:fld id="{26AFAD09-690D-491A-9466-DBD0FC4E935C}" type="slidenum">
              <a:rPr lang="en-IE" smtClean="0"/>
              <a:t>‹#›</a:t>
            </a:fld>
            <a:endParaRPr lang="en-IE"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65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26AFAD09-690D-491A-9466-DBD0FC4E935C}" type="slidenum">
              <a:rPr lang="en-IE" smtClean="0"/>
              <a:t>‹#›</a:t>
            </a:fld>
            <a:endParaRPr lang="en-IE" dirty="0"/>
          </a:p>
        </p:txBody>
      </p:sp>
    </p:spTree>
    <p:extLst>
      <p:ext uri="{BB962C8B-B14F-4D97-AF65-F5344CB8AC3E}">
        <p14:creationId xmlns:p14="http://schemas.microsoft.com/office/powerpoint/2010/main" val="65643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80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4928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spTree>
    <p:extLst>
      <p:ext uri="{BB962C8B-B14F-4D97-AF65-F5344CB8AC3E}">
        <p14:creationId xmlns:p14="http://schemas.microsoft.com/office/powerpoint/2010/main" val="386654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674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805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6438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72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spTree>
    <p:extLst>
      <p:ext uri="{BB962C8B-B14F-4D97-AF65-F5344CB8AC3E}">
        <p14:creationId xmlns:p14="http://schemas.microsoft.com/office/powerpoint/2010/main" val="393326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26AFAD09-690D-491A-9466-DBD0FC4E935C}" type="slidenum">
              <a:rPr lang="en-IE" smtClean="0"/>
              <a:t>‹#›</a:t>
            </a:fld>
            <a:endParaRPr lang="en-IE"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739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26AFAD09-690D-491A-9466-DBD0FC4E935C}" type="slidenum">
              <a:rPr lang="en-IE" smtClean="0"/>
              <a:t>‹#›</a:t>
            </a:fld>
            <a:endParaRPr lang="en-IE" dirty="0"/>
          </a:p>
        </p:txBody>
      </p:sp>
    </p:spTree>
    <p:extLst>
      <p:ext uri="{BB962C8B-B14F-4D97-AF65-F5344CB8AC3E}">
        <p14:creationId xmlns:p14="http://schemas.microsoft.com/office/powerpoint/2010/main" val="98613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26AFAD09-690D-491A-9466-DBD0FC4E935C}" type="slidenum">
              <a:rPr lang="en-IE" smtClean="0"/>
              <a:t>‹#›</a:t>
            </a:fld>
            <a:endParaRPr lang="en-IE"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218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26AFAD09-690D-491A-9466-DBD0FC4E935C}" type="slidenum">
              <a:rPr lang="en-IE" smtClean="0"/>
              <a:t>‹#›</a:t>
            </a:fld>
            <a:endParaRPr lang="en-I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7963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26AFAD09-690D-491A-9466-DBD0FC4E935C}" type="slidenum">
              <a:rPr lang="en-IE" smtClean="0"/>
              <a:t>‹#›</a:t>
            </a:fld>
            <a:endParaRPr lang="en-IE" dirty="0"/>
          </a:p>
        </p:txBody>
      </p:sp>
    </p:spTree>
    <p:extLst>
      <p:ext uri="{BB962C8B-B14F-4D97-AF65-F5344CB8AC3E}">
        <p14:creationId xmlns:p14="http://schemas.microsoft.com/office/powerpoint/2010/main" val="366663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26AFAD09-690D-491A-9466-DBD0FC4E935C}" type="slidenum">
              <a:rPr lang="en-IE" smtClean="0"/>
              <a:t>‹#›</a:t>
            </a:fld>
            <a:endParaRPr lang="en-IE"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594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FD9E49A-5DF5-43F7-9298-B3F123ED8EF1}" type="datetimeFigureOut">
              <a:rPr lang="en-IE" smtClean="0"/>
              <a:t>21/12/2022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26AFAD09-690D-491A-9466-DBD0FC4E935C}" type="slidenum">
              <a:rPr lang="en-IE" smtClean="0"/>
              <a:t>‹#›</a:t>
            </a:fld>
            <a:endParaRPr lang="en-IE" dirty="0"/>
          </a:p>
        </p:txBody>
      </p:sp>
    </p:spTree>
    <p:extLst>
      <p:ext uri="{BB962C8B-B14F-4D97-AF65-F5344CB8AC3E}">
        <p14:creationId xmlns:p14="http://schemas.microsoft.com/office/powerpoint/2010/main" val="175740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FD9E49A-5DF5-43F7-9298-B3F123ED8EF1}" type="datetimeFigureOut">
              <a:rPr lang="en-IE" smtClean="0"/>
              <a:t>21/12/2022</a:t>
            </a:fld>
            <a:endParaRPr lang="en-IE"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E"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AFAD09-690D-491A-9466-DBD0FC4E935C}" type="slidenum">
              <a:rPr lang="en-IE" smtClean="0"/>
              <a:t>‹#›</a:t>
            </a:fld>
            <a:endParaRPr lang="en-IE" dirty="0"/>
          </a:p>
        </p:txBody>
      </p:sp>
    </p:spTree>
    <p:extLst>
      <p:ext uri="{BB962C8B-B14F-4D97-AF65-F5344CB8AC3E}">
        <p14:creationId xmlns:p14="http://schemas.microsoft.com/office/powerpoint/2010/main" val="345289113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whychristmas.com/story/wiseme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whychristmas.com/customs/carol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8420" y="580905"/>
            <a:ext cx="7822125" cy="1938992"/>
          </a:xfrm>
          <a:prstGeom prst="rect">
            <a:avLst/>
          </a:prstGeom>
          <a:noFill/>
        </p:spPr>
        <p:txBody>
          <a:bodyPr wrap="square" lIns="91440" tIns="45720" rIns="91440" bIns="45720">
            <a:spAutoFit/>
          </a:bodyPr>
          <a:lstStyle/>
          <a:p>
            <a:pPr algn="ctr"/>
            <a:r>
              <a:rPr lang="en-US" sz="6000" dirty="0" err="1" smtClean="0">
                <a:ln w="0"/>
                <a:solidFill>
                  <a:srgbClr val="FF0000"/>
                </a:solidFill>
                <a:effectLst>
                  <a:outerShdw blurRad="38100" dist="19050" dir="2700000" algn="tl" rotWithShape="0">
                    <a:schemeClr val="dk1">
                      <a:alpha val="40000"/>
                    </a:schemeClr>
                  </a:outerShdw>
                </a:effectLst>
                <a:latin typeface="Christmas Snow" panose="02000500000000000000" pitchFamily="2" charset="0"/>
              </a:rPr>
              <a:t>Scoil</a:t>
            </a:r>
            <a:r>
              <a:rPr lang="en-US" sz="6000" dirty="0" smtClean="0">
                <a:ln w="0"/>
                <a:solidFill>
                  <a:srgbClr val="FF0000"/>
                </a:solidFill>
                <a:effectLst>
                  <a:outerShdw blurRad="38100" dist="19050" dir="2700000" algn="tl" rotWithShape="0">
                    <a:schemeClr val="dk1">
                      <a:alpha val="40000"/>
                    </a:schemeClr>
                  </a:outerShdw>
                </a:effectLst>
                <a:latin typeface="Christmas Snow" panose="02000500000000000000" pitchFamily="2" charset="0"/>
              </a:rPr>
              <a:t> </a:t>
            </a:r>
            <a:r>
              <a:rPr lang="en-US" sz="6000" dirty="0" err="1" smtClean="0">
                <a:ln w="0"/>
                <a:solidFill>
                  <a:srgbClr val="FF0000"/>
                </a:solidFill>
                <a:effectLst>
                  <a:outerShdw blurRad="38100" dist="19050" dir="2700000" algn="tl" rotWithShape="0">
                    <a:schemeClr val="dk1">
                      <a:alpha val="40000"/>
                    </a:schemeClr>
                  </a:outerShdw>
                </a:effectLst>
                <a:latin typeface="Christmas Snow" panose="02000500000000000000" pitchFamily="2" charset="0"/>
              </a:rPr>
              <a:t>Eoin</a:t>
            </a:r>
            <a:r>
              <a:rPr lang="en-US" sz="6000" dirty="0" smtClean="0">
                <a:ln w="0"/>
                <a:solidFill>
                  <a:srgbClr val="FF0000"/>
                </a:solidFill>
                <a:effectLst>
                  <a:outerShdw blurRad="38100" dist="19050" dir="2700000" algn="tl" rotWithShape="0">
                    <a:schemeClr val="dk1">
                      <a:alpha val="40000"/>
                    </a:schemeClr>
                  </a:outerShdw>
                </a:effectLst>
                <a:latin typeface="Christmas Snow" panose="02000500000000000000" pitchFamily="2" charset="0"/>
              </a:rPr>
              <a:t> </a:t>
            </a:r>
            <a:r>
              <a:rPr lang="en-US" sz="6000" dirty="0" err="1" smtClean="0">
                <a:ln w="0"/>
                <a:solidFill>
                  <a:srgbClr val="FF0000"/>
                </a:solidFill>
                <a:effectLst>
                  <a:outerShdw blurRad="38100" dist="19050" dir="2700000" algn="tl" rotWithShape="0">
                    <a:schemeClr val="dk1">
                      <a:alpha val="40000"/>
                    </a:schemeClr>
                  </a:outerShdw>
                </a:effectLst>
                <a:latin typeface="Christmas Snow" panose="02000500000000000000" pitchFamily="2" charset="0"/>
              </a:rPr>
              <a:t>Baiste</a:t>
            </a:r>
            <a:endParaRPr lang="en-US" sz="6000" dirty="0" smtClean="0">
              <a:ln w="0"/>
              <a:solidFill>
                <a:srgbClr val="FF0000"/>
              </a:solidFill>
              <a:effectLst>
                <a:outerShdw blurRad="38100" dist="19050" dir="2700000" algn="tl" rotWithShape="0">
                  <a:schemeClr val="dk1">
                    <a:alpha val="40000"/>
                  </a:schemeClr>
                </a:outerShdw>
              </a:effectLst>
              <a:latin typeface="Christmas Snow" panose="02000500000000000000" pitchFamily="2" charset="0"/>
            </a:endParaRPr>
          </a:p>
          <a:p>
            <a:pPr algn="ctr"/>
            <a:r>
              <a:rPr lang="en-US" sz="6000" b="0" cap="none" spc="0" dirty="0" smtClean="0">
                <a:ln w="0"/>
                <a:solidFill>
                  <a:srgbClr val="FF0000"/>
                </a:solidFill>
                <a:effectLst>
                  <a:outerShdw blurRad="38100" dist="19050" dir="2700000" algn="tl" rotWithShape="0">
                    <a:schemeClr val="dk1">
                      <a:alpha val="40000"/>
                    </a:schemeClr>
                  </a:outerShdw>
                </a:effectLst>
                <a:latin typeface="Christmas Snow" panose="02000500000000000000" pitchFamily="2" charset="0"/>
              </a:rPr>
              <a:t>Christmas Times</a:t>
            </a:r>
            <a:endParaRPr lang="en-US" sz="6000" b="0" cap="none" spc="0" dirty="0">
              <a:ln w="0"/>
              <a:solidFill>
                <a:srgbClr val="FF0000"/>
              </a:solidFill>
              <a:effectLst>
                <a:outerShdw blurRad="38100" dist="19050" dir="2700000" algn="tl" rotWithShape="0">
                  <a:schemeClr val="dk1">
                    <a:alpha val="40000"/>
                  </a:schemeClr>
                </a:outerShdw>
              </a:effectLst>
              <a:latin typeface="Christmas Snow" panose="02000500000000000000" pitchFamily="2" charset="0"/>
            </a:endParaRPr>
          </a:p>
        </p:txBody>
      </p:sp>
      <p:pic>
        <p:nvPicPr>
          <p:cNvPr id="6" name="Picture 5"/>
          <p:cNvPicPr/>
          <p:nvPr/>
        </p:nvPicPr>
        <p:blipFill rotWithShape="1">
          <a:blip r:embed="rId2"/>
          <a:srcRect l="1135" t="11421" r="9460"/>
          <a:stretch/>
        </p:blipFill>
        <p:spPr>
          <a:xfrm>
            <a:off x="5071968" y="3256384"/>
            <a:ext cx="1775027" cy="2192480"/>
          </a:xfrm>
          <a:prstGeom prst="rect">
            <a:avLst/>
          </a:prstGeom>
          <a:solidFill>
            <a:srgbClr val="000000">
              <a:shade val="95000"/>
            </a:srgbClr>
          </a:solidFill>
          <a:ln w="444500" cap="sq">
            <a:solidFill>
              <a:schemeClr val="tx1"/>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7044612" y="1950098"/>
            <a:ext cx="6260639" cy="461665"/>
          </a:xfrm>
          <a:prstGeom prst="rect">
            <a:avLst/>
          </a:prstGeom>
          <a:noFill/>
        </p:spPr>
        <p:txBody>
          <a:bodyPr wrap="square" rtlCol="0">
            <a:spAutoFit/>
          </a:bodyPr>
          <a:lstStyle/>
          <a:p>
            <a:pPr algn="ctr"/>
            <a:r>
              <a:rPr lang="en-IE" sz="2400" dirty="0" smtClean="0">
                <a:solidFill>
                  <a:srgbClr val="FF0000"/>
                </a:solidFill>
                <a:latin typeface="Balloonatic" panose="02000500000000000000" pitchFamily="2" charset="0"/>
              </a:rPr>
              <a:t>December 2022</a:t>
            </a:r>
            <a:endParaRPr lang="en-IE" sz="2400" dirty="0">
              <a:solidFill>
                <a:srgbClr val="FF0000"/>
              </a:solidFill>
              <a:latin typeface="Balloonatic" panose="02000500000000000000" pitchFamily="2" charset="0"/>
            </a:endParaRPr>
          </a:p>
        </p:txBody>
      </p:sp>
    </p:spTree>
    <p:extLst>
      <p:ext uri="{BB962C8B-B14F-4D97-AF65-F5344CB8AC3E}">
        <p14:creationId xmlns:p14="http://schemas.microsoft.com/office/powerpoint/2010/main" val="15410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7690" y="514478"/>
            <a:ext cx="9615949" cy="5748165"/>
          </a:xfrm>
          <a:prstGeom prst="rect">
            <a:avLst/>
          </a:prstGeom>
        </p:spPr>
      </p:pic>
    </p:spTree>
    <p:extLst>
      <p:ext uri="{BB962C8B-B14F-4D97-AF65-F5344CB8AC3E}">
        <p14:creationId xmlns:p14="http://schemas.microsoft.com/office/powerpoint/2010/main" val="213575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8697" y="661180"/>
            <a:ext cx="8604289" cy="5233104"/>
          </a:xfrm>
          <a:prstGeom prst="rect">
            <a:avLst/>
          </a:prstGeom>
        </p:spPr>
      </p:pic>
    </p:spTree>
    <p:extLst>
      <p:ext uri="{BB962C8B-B14F-4D97-AF65-F5344CB8AC3E}">
        <p14:creationId xmlns:p14="http://schemas.microsoft.com/office/powerpoint/2010/main" val="2278442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6575" y="973938"/>
            <a:ext cx="9601196" cy="3318936"/>
          </a:xfrm>
        </p:spPr>
        <p:txBody>
          <a:bodyPr>
            <a:normAutofit/>
          </a:bodyPr>
          <a:lstStyle/>
          <a:p>
            <a:pPr marL="0" indent="0" algn="ctr">
              <a:buNone/>
            </a:pPr>
            <a:r>
              <a:rPr lang="en-IE" sz="6600" dirty="0" smtClean="0">
                <a:latin typeface="Kingthings Christmas 2" panose="02000000000000000000" pitchFamily="2" charset="0"/>
              </a:rPr>
              <a:t>The Gannon’s Save Christmas</a:t>
            </a:r>
            <a:endParaRPr lang="en-IE" sz="6600" dirty="0">
              <a:latin typeface="Kingthings Christmas 2" panose="02000000000000000000" pitchFamily="2" charset="0"/>
            </a:endParaRPr>
          </a:p>
        </p:txBody>
      </p:sp>
      <p:pic>
        <p:nvPicPr>
          <p:cNvPr id="5122" name="Picture 2" descr="Elf Sleep Stock Illustrations – 261 Elf Sleep Stock Illustrations, Vectors  &amp; Clipart - Dreams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154" y="2725857"/>
            <a:ext cx="2996382" cy="2996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40070" y="1960747"/>
            <a:ext cx="2604541" cy="369332"/>
          </a:xfrm>
          <a:prstGeom prst="rect">
            <a:avLst/>
          </a:prstGeom>
          <a:noFill/>
        </p:spPr>
        <p:txBody>
          <a:bodyPr wrap="square" rtlCol="0">
            <a:spAutoFit/>
          </a:bodyPr>
          <a:lstStyle/>
          <a:p>
            <a:r>
              <a:rPr lang="en-IE" dirty="0" smtClean="0"/>
              <a:t>Suzanne Doherty 6</a:t>
            </a:r>
            <a:r>
              <a:rPr lang="en-IE" baseline="30000" dirty="0" smtClean="0"/>
              <a:t>th</a:t>
            </a:r>
            <a:r>
              <a:rPr lang="en-IE" dirty="0" smtClean="0"/>
              <a:t> Class</a:t>
            </a:r>
            <a:endParaRPr lang="en-IE" dirty="0"/>
          </a:p>
        </p:txBody>
      </p:sp>
    </p:spTree>
    <p:extLst>
      <p:ext uri="{BB962C8B-B14F-4D97-AF65-F5344CB8AC3E}">
        <p14:creationId xmlns:p14="http://schemas.microsoft.com/office/powerpoint/2010/main" val="2690445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780" y="522514"/>
            <a:ext cx="10702212" cy="5676939"/>
          </a:xfrm>
          <a:prstGeom prst="rect">
            <a:avLst/>
          </a:prstGeom>
          <a:solidFill>
            <a:schemeClr val="bg1"/>
          </a:solidFill>
        </p:spPr>
        <p:txBody>
          <a:bodyPr wrap="square">
            <a:spAutoFit/>
          </a:bodyPr>
          <a:lstStyle/>
          <a:p>
            <a:pPr marL="82550" marR="194945">
              <a:lnSpc>
                <a:spcPct val="107000"/>
              </a:lnSpc>
            </a:pPr>
            <a:r>
              <a:rPr lang="en-IE" sz="2000" dirty="0">
                <a:solidFill>
                  <a:srgbClr val="000000"/>
                </a:solidFill>
                <a:latin typeface="Arial" panose="020B0604020202020204" pitchFamily="34" charset="0"/>
                <a:ea typeface="Times New Roman" panose="02020603050405020304" pitchFamily="18" charset="0"/>
              </a:rPr>
              <a:t>Once upon a time, there was a family from Donegal. </a:t>
            </a:r>
            <a:r>
              <a:rPr lang="en-IE" sz="2000" dirty="0" smtClean="0">
                <a:solidFill>
                  <a:srgbClr val="000000"/>
                </a:solidFill>
                <a:latin typeface="Arial" panose="020B0604020202020204" pitchFamily="34" charset="0"/>
                <a:ea typeface="Times New Roman" panose="02020603050405020304" pitchFamily="18" charset="0"/>
              </a:rPr>
              <a:t>This family </a:t>
            </a:r>
            <a:r>
              <a:rPr lang="en-IE" sz="2000" dirty="0">
                <a:solidFill>
                  <a:srgbClr val="000000"/>
                </a:solidFill>
                <a:latin typeface="Arial" panose="020B0604020202020204" pitchFamily="34" charset="0"/>
                <a:ea typeface="Times New Roman" panose="02020603050405020304" pitchFamily="18" charset="0"/>
              </a:rPr>
              <a:t>loved Christmas, it was their favourite time of the year</a:t>
            </a:r>
            <a:r>
              <a:rPr lang="en-IE" sz="2000" dirty="0" smtClean="0">
                <a:solidFill>
                  <a:srgbClr val="000000"/>
                </a:solidFill>
                <a:latin typeface="Arial" panose="020B0604020202020204" pitchFamily="34" charset="0"/>
                <a:ea typeface="Times New Roman" panose="02020603050405020304" pitchFamily="18" charset="0"/>
              </a:rPr>
              <a:t>. The </a:t>
            </a:r>
            <a:r>
              <a:rPr lang="en-IE" sz="2000" dirty="0">
                <a:solidFill>
                  <a:srgbClr val="000000"/>
                </a:solidFill>
                <a:latin typeface="Arial" panose="020B0604020202020204" pitchFamily="34" charset="0"/>
                <a:ea typeface="Times New Roman" panose="02020603050405020304" pitchFamily="18" charset="0"/>
              </a:rPr>
              <a:t>family members were Peggy, Joe, Mary, Sinead and Sean.</a:t>
            </a:r>
            <a:endParaRPr lang="en-IE" sz="2000" dirty="0">
              <a:solidFill>
                <a:srgbClr val="000000"/>
              </a:solidFill>
              <a:latin typeface="Times New Roman" panose="02020603050405020304" pitchFamily="18" charset="0"/>
              <a:ea typeface="Times New Roman" panose="02020603050405020304" pitchFamily="18" charset="0"/>
            </a:endParaRPr>
          </a:p>
          <a:p>
            <a:pPr marL="33020" marR="194945" algn="just">
              <a:lnSpc>
                <a:spcPct val="104000"/>
              </a:lnSpc>
              <a:spcAft>
                <a:spcPts val="395"/>
              </a:spcAft>
            </a:pPr>
            <a:r>
              <a:rPr lang="en-IE" sz="2000" dirty="0">
                <a:solidFill>
                  <a:srgbClr val="000000"/>
                </a:solidFill>
                <a:latin typeface="Arial" panose="020B0604020202020204" pitchFamily="34" charset="0"/>
                <a:ea typeface="Times New Roman" panose="02020603050405020304" pitchFamily="18" charset="0"/>
              </a:rPr>
              <a:t>Peggy was Joe's mother and Sinead and Sean's grandmother or as they called her Grams. Peggy was well known for her delicious homemade custard pie that she would make every year for Christmas.</a:t>
            </a:r>
            <a:endParaRPr lang="en-IE" sz="2000" dirty="0">
              <a:solidFill>
                <a:srgbClr val="000000"/>
              </a:solidFill>
              <a:latin typeface="Times New Roman" panose="02020603050405020304" pitchFamily="18" charset="0"/>
              <a:ea typeface="Times New Roman" panose="02020603050405020304" pitchFamily="18" charset="0"/>
            </a:endParaRPr>
          </a:p>
          <a:p>
            <a:pPr marL="33020" marR="194945" algn="just">
              <a:lnSpc>
                <a:spcPct val="104000"/>
              </a:lnSpc>
              <a:spcAft>
                <a:spcPts val="345"/>
              </a:spcAft>
            </a:pPr>
            <a:r>
              <a:rPr lang="en-IE" sz="2000" dirty="0">
                <a:solidFill>
                  <a:srgbClr val="000000"/>
                </a:solidFill>
                <a:latin typeface="Arial" panose="020B0604020202020204" pitchFamily="34" charset="0"/>
                <a:ea typeface="Times New Roman" panose="02020603050405020304" pitchFamily="18" charset="0"/>
              </a:rPr>
              <a:t>Joe was Peggy's son. He loved Christmas, it was the one time of year he was able to make his famous stuffing. His stuffing was </a:t>
            </a:r>
            <a:r>
              <a:rPr lang="en-IE" sz="2000" dirty="0" smtClean="0">
                <a:solidFill>
                  <a:srgbClr val="000000"/>
                </a:solidFill>
                <a:latin typeface="Arial" panose="020B0604020202020204" pitchFamily="34" charset="0"/>
                <a:ea typeface="Times New Roman" panose="02020603050405020304" pitchFamily="18" charset="0"/>
              </a:rPr>
              <a:t>homemade </a:t>
            </a:r>
            <a:r>
              <a:rPr lang="en-IE" sz="2000" dirty="0">
                <a:solidFill>
                  <a:srgbClr val="000000"/>
                </a:solidFill>
                <a:latin typeface="Arial" panose="020B0604020202020204" pitchFamily="34" charset="0"/>
                <a:ea typeface="Times New Roman" panose="02020603050405020304" pitchFamily="18" charset="0"/>
              </a:rPr>
              <a:t>and really delicious. He was also really good at making Christmas sleighs for Sinead and Sean.</a:t>
            </a:r>
            <a:endParaRPr lang="en-IE" sz="2000" dirty="0">
              <a:solidFill>
                <a:srgbClr val="000000"/>
              </a:solidFill>
              <a:latin typeface="Times New Roman" panose="02020603050405020304" pitchFamily="18" charset="0"/>
              <a:ea typeface="Times New Roman" panose="02020603050405020304" pitchFamily="18" charset="0"/>
            </a:endParaRPr>
          </a:p>
          <a:p>
            <a:pPr marL="33020" marR="194945" algn="just">
              <a:lnSpc>
                <a:spcPct val="104000"/>
              </a:lnSpc>
              <a:spcAft>
                <a:spcPts val="75"/>
              </a:spcAft>
            </a:pPr>
            <a:r>
              <a:rPr lang="en-IE" sz="2000" dirty="0">
                <a:solidFill>
                  <a:srgbClr val="000000"/>
                </a:solidFill>
                <a:latin typeface="Arial" panose="020B0604020202020204" pitchFamily="34" charset="0"/>
                <a:ea typeface="Times New Roman" panose="02020603050405020304" pitchFamily="18" charset="0"/>
              </a:rPr>
              <a:t>Mary was Joe's wife. They both met at a Christmas party in their village. Mary loved cooking, she especially loved cooking the Christmas dinner. She worked in a gift shop, wrapping the gifts. That is why she </a:t>
            </a:r>
            <a:r>
              <a:rPr lang="en-IE" sz="2000" dirty="0" smtClean="0">
                <a:solidFill>
                  <a:srgbClr val="000000"/>
                </a:solidFill>
                <a:latin typeface="Arial" panose="020B0604020202020204" pitchFamily="34" charset="0"/>
                <a:ea typeface="Times New Roman" panose="02020603050405020304" pitchFamily="18" charset="0"/>
              </a:rPr>
              <a:t>was </a:t>
            </a:r>
            <a:r>
              <a:rPr lang="en-IE" sz="2000" dirty="0">
                <a:solidFill>
                  <a:srgbClr val="000000"/>
                </a:solidFill>
                <a:latin typeface="Arial" panose="020B0604020202020204" pitchFamily="34" charset="0"/>
                <a:ea typeface="Times New Roman" panose="02020603050405020304" pitchFamily="18" charset="0"/>
              </a:rPr>
              <a:t>so good at wrapping Christmas gifts, people would often compliment her. </a:t>
            </a:r>
            <a:endParaRPr lang="en-IE" sz="2000" dirty="0">
              <a:solidFill>
                <a:srgbClr val="000000"/>
              </a:solidFill>
              <a:latin typeface="Times New Roman" panose="02020603050405020304" pitchFamily="18" charset="0"/>
              <a:ea typeface="Times New Roman" panose="02020603050405020304" pitchFamily="18" charset="0"/>
            </a:endParaRPr>
          </a:p>
          <a:p>
            <a:pPr marL="33020" marR="194945" algn="just">
              <a:lnSpc>
                <a:spcPct val="104000"/>
              </a:lnSpc>
              <a:spcAft>
                <a:spcPts val="75"/>
              </a:spcAft>
            </a:pPr>
            <a:r>
              <a:rPr lang="en-IE" sz="2000" dirty="0">
                <a:solidFill>
                  <a:srgbClr val="000000"/>
                </a:solidFill>
                <a:latin typeface="Arial" panose="020B0604020202020204" pitchFamily="34" charset="0"/>
                <a:ea typeface="Times New Roman" panose="02020603050405020304" pitchFamily="18" charset="0"/>
              </a:rPr>
              <a:t> </a:t>
            </a:r>
            <a:endParaRPr lang="en-IE" sz="2000" dirty="0">
              <a:solidFill>
                <a:srgbClr val="000000"/>
              </a:solidFill>
              <a:latin typeface="Times New Roman" panose="02020603050405020304" pitchFamily="18" charset="0"/>
              <a:ea typeface="Times New Roman" panose="02020603050405020304" pitchFamily="18" charset="0"/>
            </a:endParaRPr>
          </a:p>
          <a:p>
            <a:pPr marL="33020" marR="194945" algn="just">
              <a:lnSpc>
                <a:spcPct val="104000"/>
              </a:lnSpc>
              <a:spcAft>
                <a:spcPts val="75"/>
              </a:spcAft>
            </a:pPr>
            <a:r>
              <a:rPr lang="en-IE" sz="2000" dirty="0">
                <a:solidFill>
                  <a:srgbClr val="000000"/>
                </a:solidFill>
                <a:latin typeface="Arial" panose="020B0604020202020204" pitchFamily="34" charset="0"/>
                <a:ea typeface="Times New Roman" panose="02020603050405020304" pitchFamily="18" charset="0"/>
              </a:rPr>
              <a:t>Sinead and Sean </a:t>
            </a:r>
            <a:r>
              <a:rPr lang="en-IE" sz="2000" dirty="0" smtClean="0">
                <a:solidFill>
                  <a:srgbClr val="000000"/>
                </a:solidFill>
                <a:latin typeface="Arial" panose="020B0604020202020204" pitchFamily="34" charset="0"/>
                <a:ea typeface="Times New Roman" panose="02020603050405020304" pitchFamily="18" charset="0"/>
              </a:rPr>
              <a:t>were </a:t>
            </a:r>
            <a:r>
              <a:rPr lang="en-IE" sz="2000" dirty="0">
                <a:solidFill>
                  <a:srgbClr val="000000"/>
                </a:solidFill>
                <a:latin typeface="Arial" panose="020B0604020202020204" pitchFamily="34" charset="0"/>
                <a:ea typeface="Times New Roman" panose="02020603050405020304" pitchFamily="18" charset="0"/>
              </a:rPr>
              <a:t>twins. They both </a:t>
            </a:r>
            <a:r>
              <a:rPr lang="en-IE" sz="2000" dirty="0" smtClean="0">
                <a:solidFill>
                  <a:srgbClr val="000000"/>
                </a:solidFill>
                <a:latin typeface="Arial" panose="020B0604020202020204" pitchFamily="34" charset="0"/>
                <a:ea typeface="Times New Roman" panose="02020603050405020304" pitchFamily="18" charset="0"/>
              </a:rPr>
              <a:t>loved </a:t>
            </a:r>
            <a:r>
              <a:rPr lang="en-IE" sz="2000" dirty="0">
                <a:solidFill>
                  <a:srgbClr val="000000"/>
                </a:solidFill>
                <a:latin typeface="Arial" panose="020B0604020202020204" pitchFamily="34" charset="0"/>
                <a:ea typeface="Times New Roman" panose="02020603050405020304" pitchFamily="18" charset="0"/>
              </a:rPr>
              <a:t>Christmas so much! Sinead </a:t>
            </a:r>
            <a:r>
              <a:rPr lang="en-IE" sz="2000" dirty="0" smtClean="0">
                <a:solidFill>
                  <a:srgbClr val="000000"/>
                </a:solidFill>
                <a:latin typeface="Arial" panose="020B0604020202020204" pitchFamily="34" charset="0"/>
                <a:ea typeface="Times New Roman" panose="02020603050405020304" pitchFamily="18" charset="0"/>
              </a:rPr>
              <a:t>loved </a:t>
            </a:r>
            <a:r>
              <a:rPr lang="en-IE" sz="2000" dirty="0">
                <a:solidFill>
                  <a:srgbClr val="000000"/>
                </a:solidFill>
                <a:latin typeface="Arial" panose="020B0604020202020204" pitchFamily="34" charset="0"/>
                <a:ea typeface="Times New Roman" panose="02020603050405020304" pitchFamily="18" charset="0"/>
              </a:rPr>
              <a:t>reading and Sean </a:t>
            </a:r>
            <a:r>
              <a:rPr lang="en-IE" sz="2000" dirty="0" smtClean="0">
                <a:solidFill>
                  <a:srgbClr val="000000"/>
                </a:solidFill>
                <a:latin typeface="Arial" panose="020B0604020202020204" pitchFamily="34" charset="0"/>
                <a:ea typeface="Times New Roman" panose="02020603050405020304" pitchFamily="18" charset="0"/>
              </a:rPr>
              <a:t>loved </a:t>
            </a:r>
            <a:r>
              <a:rPr lang="en-IE" sz="2000" dirty="0">
                <a:solidFill>
                  <a:srgbClr val="000000"/>
                </a:solidFill>
                <a:latin typeface="Arial" panose="020B0604020202020204" pitchFamily="34" charset="0"/>
                <a:ea typeface="Times New Roman" panose="02020603050405020304" pitchFamily="18" charset="0"/>
              </a:rPr>
              <a:t>building aeroplanes out of wood. Sinead </a:t>
            </a:r>
            <a:r>
              <a:rPr lang="en-IE" sz="2000" dirty="0" smtClean="0">
                <a:solidFill>
                  <a:srgbClr val="000000"/>
                </a:solidFill>
                <a:latin typeface="Arial" panose="020B0604020202020204" pitchFamily="34" charset="0"/>
                <a:ea typeface="Times New Roman" panose="02020603050405020304" pitchFamily="18" charset="0"/>
              </a:rPr>
              <a:t>wanted </a:t>
            </a:r>
            <a:r>
              <a:rPr lang="en-IE" sz="2000" dirty="0">
                <a:solidFill>
                  <a:srgbClr val="000000"/>
                </a:solidFill>
                <a:latin typeface="Arial" panose="020B0604020202020204" pitchFamily="34" charset="0"/>
                <a:ea typeface="Times New Roman" panose="02020603050405020304" pitchFamily="18" charset="0"/>
              </a:rPr>
              <a:t>to become an author and Sean </a:t>
            </a:r>
            <a:r>
              <a:rPr lang="en-IE" sz="2000" dirty="0" smtClean="0">
                <a:solidFill>
                  <a:srgbClr val="000000"/>
                </a:solidFill>
                <a:latin typeface="Arial" panose="020B0604020202020204" pitchFamily="34" charset="0"/>
                <a:ea typeface="Times New Roman" panose="02020603050405020304" pitchFamily="18" charset="0"/>
              </a:rPr>
              <a:t>wanted </a:t>
            </a:r>
            <a:r>
              <a:rPr lang="en-IE" sz="2000" dirty="0">
                <a:solidFill>
                  <a:srgbClr val="000000"/>
                </a:solidFill>
                <a:latin typeface="Arial" panose="020B0604020202020204" pitchFamily="34" charset="0"/>
                <a:ea typeface="Times New Roman" panose="02020603050405020304" pitchFamily="18" charset="0"/>
              </a:rPr>
              <a:t>to become a pilot</a:t>
            </a:r>
            <a:r>
              <a:rPr lang="en-IE" sz="2000" dirty="0" smtClean="0">
                <a:solidFill>
                  <a:srgbClr val="000000"/>
                </a:solidFill>
                <a:latin typeface="Arial" panose="020B0604020202020204" pitchFamily="34" charset="0"/>
                <a:ea typeface="Times New Roman" panose="02020603050405020304" pitchFamily="18" charset="0"/>
              </a:rPr>
              <a:t>.</a:t>
            </a:r>
            <a:endParaRPr lang="en-IE" sz="20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0942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9127" y="719476"/>
            <a:ext cx="10851502" cy="5610510"/>
          </a:xfrm>
          <a:prstGeom prst="rect">
            <a:avLst/>
          </a:prstGeom>
          <a:solidFill>
            <a:schemeClr val="bg1"/>
          </a:solidFill>
        </p:spPr>
        <p:txBody>
          <a:bodyPr wrap="square">
            <a:spAutoFit/>
          </a:bodyPr>
          <a:lstStyle/>
          <a:p>
            <a:pPr marL="42545" marR="194945" indent="2540">
              <a:lnSpc>
                <a:spcPct val="104000"/>
              </a:lnSpc>
              <a:spcAft>
                <a:spcPts val="1035"/>
              </a:spcAft>
            </a:pPr>
            <a:r>
              <a:rPr lang="en-IE" sz="2400" dirty="0">
                <a:solidFill>
                  <a:srgbClr val="000000"/>
                </a:solidFill>
                <a:latin typeface="Arial" panose="020B0604020202020204" pitchFamily="34" charset="0"/>
                <a:ea typeface="Times New Roman" panose="02020603050405020304" pitchFamily="18" charset="0"/>
              </a:rPr>
              <a:t>Once upon a Christmas Eve. Snowflakes were falling from the sky like crystals. The radio was playing the Gannon's favourite jolly Christmas songs, the fire was dancing through the logs and Sinead and Sean were watching their favourite Christmas movie.</a:t>
            </a:r>
            <a:endParaRPr lang="en-IE" sz="3200" dirty="0">
              <a:solidFill>
                <a:srgbClr val="000000"/>
              </a:solidFill>
              <a:latin typeface="Times New Roman" panose="02020603050405020304" pitchFamily="18" charset="0"/>
              <a:ea typeface="Times New Roman" panose="02020603050405020304" pitchFamily="18" charset="0"/>
            </a:endParaRPr>
          </a:p>
          <a:p>
            <a:pPr marL="201295" marR="194945" indent="2540" algn="just">
              <a:lnSpc>
                <a:spcPct val="104000"/>
              </a:lnSpc>
              <a:spcAft>
                <a:spcPts val="75"/>
              </a:spcAft>
            </a:pPr>
            <a:r>
              <a:rPr lang="en-IE" sz="2400" dirty="0">
                <a:solidFill>
                  <a:srgbClr val="000000"/>
                </a:solidFill>
                <a:latin typeface="Arial" panose="020B0604020202020204" pitchFamily="34" charset="0"/>
                <a:ea typeface="Times New Roman" panose="02020603050405020304" pitchFamily="18" charset="0"/>
              </a:rPr>
              <a:t>Suddenly all the TV stations turned to the news.</a:t>
            </a:r>
            <a:endParaRPr lang="en-IE" sz="3200" dirty="0">
              <a:solidFill>
                <a:srgbClr val="000000"/>
              </a:solidFill>
              <a:latin typeface="Times New Roman" panose="02020603050405020304" pitchFamily="18" charset="0"/>
              <a:ea typeface="Times New Roman" panose="02020603050405020304" pitchFamily="18" charset="0"/>
            </a:endParaRPr>
          </a:p>
          <a:p>
            <a:pPr marL="27305" marR="25400" indent="12065">
              <a:lnSpc>
                <a:spcPct val="104000"/>
              </a:lnSpc>
            </a:pPr>
            <a:r>
              <a:rPr lang="en-IE" sz="2400" dirty="0">
                <a:solidFill>
                  <a:srgbClr val="000000"/>
                </a:solidFill>
                <a:latin typeface="Arial" panose="020B0604020202020204" pitchFamily="34" charset="0"/>
                <a:ea typeface="Times New Roman" panose="02020603050405020304" pitchFamily="18" charset="0"/>
              </a:rPr>
              <a:t>"BREAKING NEWS", Sean read from the </a:t>
            </a:r>
            <a:r>
              <a:rPr lang="en-IE" sz="2400" dirty="0" smtClean="0">
                <a:solidFill>
                  <a:srgbClr val="000000"/>
                </a:solidFill>
                <a:latin typeface="Arial" panose="020B0604020202020204" pitchFamily="34" charset="0"/>
                <a:ea typeface="Times New Roman" panose="02020603050405020304" pitchFamily="18" charset="0"/>
              </a:rPr>
              <a:t>TV. “Santa </a:t>
            </a:r>
            <a:r>
              <a:rPr lang="en-IE" sz="2400" dirty="0">
                <a:solidFill>
                  <a:srgbClr val="000000"/>
                </a:solidFill>
                <a:latin typeface="Arial" panose="020B0604020202020204" pitchFamily="34" charset="0"/>
                <a:ea typeface="Times New Roman" panose="02020603050405020304" pitchFamily="18" charset="0"/>
              </a:rPr>
              <a:t>is not prepared  for Christmas Eve and... Christmas might be cancelled for this year</a:t>
            </a:r>
            <a:r>
              <a:rPr lang="en-IE" sz="2400" dirty="0" smtClean="0">
                <a:solidFill>
                  <a:srgbClr val="000000"/>
                </a:solidFill>
                <a:latin typeface="Arial" panose="020B0604020202020204" pitchFamily="34" charset="0"/>
                <a:ea typeface="Times New Roman" panose="02020603050405020304" pitchFamily="18" charset="0"/>
              </a:rPr>
              <a:t>!”, </a:t>
            </a:r>
            <a:r>
              <a:rPr lang="en-IE" sz="2400" dirty="0">
                <a:solidFill>
                  <a:srgbClr val="000000"/>
                </a:solidFill>
                <a:latin typeface="Arial" panose="020B0604020202020204" pitchFamily="34" charset="0"/>
                <a:ea typeface="Times New Roman" panose="02020603050405020304" pitchFamily="18" charset="0"/>
              </a:rPr>
              <a:t>stated the news reporter. “The reindeers don't have enough energy, Mrs Claus has forgotten to wrap the presents, the elves are in a deep sleep and won't wake up and the sleigh doesn't have its powers to fly up to the sky!"</a:t>
            </a:r>
            <a:endParaRPr lang="en-IE" sz="3200" dirty="0">
              <a:solidFill>
                <a:srgbClr val="000000"/>
              </a:solidFill>
              <a:latin typeface="Times New Roman" panose="02020603050405020304" pitchFamily="18" charset="0"/>
              <a:ea typeface="Times New Roman" panose="02020603050405020304" pitchFamily="18" charset="0"/>
            </a:endParaRPr>
          </a:p>
          <a:p>
            <a:pPr marL="33020" marR="125095" indent="152400" algn="just">
              <a:lnSpc>
                <a:spcPct val="104000"/>
              </a:lnSpc>
              <a:spcAft>
                <a:spcPts val="75"/>
              </a:spcAft>
            </a:pPr>
            <a:r>
              <a:rPr lang="en-IE" sz="2400" dirty="0">
                <a:solidFill>
                  <a:srgbClr val="000000"/>
                </a:solidFill>
                <a:latin typeface="Arial" panose="020B0604020202020204" pitchFamily="34" charset="0"/>
                <a:ea typeface="Times New Roman" panose="02020603050405020304" pitchFamily="18" charset="0"/>
              </a:rPr>
              <a:t>"Oh no!" said the family devastated. Sinead and Sean thought to themselves that there </a:t>
            </a:r>
            <a:r>
              <a:rPr lang="en-IE" sz="2400" dirty="0" smtClean="0">
                <a:solidFill>
                  <a:srgbClr val="000000"/>
                </a:solidFill>
                <a:latin typeface="Arial" panose="020B0604020202020204" pitchFamily="34" charset="0"/>
                <a:ea typeface="Times New Roman" panose="02020603050405020304" pitchFamily="18" charset="0"/>
              </a:rPr>
              <a:t>had </a:t>
            </a:r>
            <a:r>
              <a:rPr lang="en-IE" sz="2400" dirty="0">
                <a:solidFill>
                  <a:srgbClr val="000000"/>
                </a:solidFill>
                <a:latin typeface="Arial" panose="020B0604020202020204" pitchFamily="34" charset="0"/>
                <a:ea typeface="Times New Roman" panose="02020603050405020304" pitchFamily="18" charset="0"/>
              </a:rPr>
              <a:t>to be a way they can help</a:t>
            </a:r>
            <a:r>
              <a:rPr lang="en-IE" sz="2400" dirty="0" smtClean="0">
                <a:solidFill>
                  <a:srgbClr val="000000"/>
                </a:solidFill>
                <a:latin typeface="Arial" panose="020B0604020202020204" pitchFamily="34" charset="0"/>
                <a:ea typeface="Times New Roman" panose="02020603050405020304" pitchFamily="18" charset="0"/>
              </a:rPr>
              <a:t>. </a:t>
            </a:r>
            <a:r>
              <a:rPr lang="en-IE" sz="2400" dirty="0" err="1" smtClean="0">
                <a:solidFill>
                  <a:srgbClr val="000000"/>
                </a:solidFill>
                <a:latin typeface="Arial" panose="020B0604020202020204" pitchFamily="34" charset="0"/>
                <a:ea typeface="Times New Roman" panose="02020603050405020304" pitchFamily="18" charset="0"/>
              </a:rPr>
              <a:t>lt</a:t>
            </a:r>
            <a:r>
              <a:rPr lang="en-IE" sz="2400" dirty="0" smtClean="0">
                <a:solidFill>
                  <a:srgbClr val="000000"/>
                </a:solidFill>
                <a:latin typeface="Arial" panose="020B0604020202020204" pitchFamily="34" charset="0"/>
                <a:ea typeface="Times New Roman" panose="02020603050405020304" pitchFamily="18" charset="0"/>
              </a:rPr>
              <a:t> </a:t>
            </a:r>
            <a:r>
              <a:rPr lang="en-IE" sz="2400" dirty="0">
                <a:solidFill>
                  <a:srgbClr val="000000"/>
                </a:solidFill>
                <a:latin typeface="Arial" panose="020B0604020202020204" pitchFamily="34" charset="0"/>
                <a:ea typeface="Times New Roman" panose="02020603050405020304" pitchFamily="18" charset="0"/>
              </a:rPr>
              <a:t>took a lot of convincing for Joe and Mary to agree to go and help Santa. They thought </a:t>
            </a:r>
            <a:r>
              <a:rPr lang="en-IE" sz="2400" dirty="0" smtClean="0">
                <a:solidFill>
                  <a:srgbClr val="000000"/>
                </a:solidFill>
                <a:latin typeface="Arial" panose="020B0604020202020204" pitchFamily="34" charset="0"/>
                <a:ea typeface="Times New Roman" panose="02020603050405020304" pitchFamily="18" charset="0"/>
              </a:rPr>
              <a:t>about how </a:t>
            </a:r>
            <a:r>
              <a:rPr lang="en-IE" sz="2400" dirty="0">
                <a:solidFill>
                  <a:srgbClr val="000000"/>
                </a:solidFill>
                <a:latin typeface="Arial" panose="020B0604020202020204" pitchFamily="34" charset="0"/>
                <a:ea typeface="Times New Roman" panose="02020603050405020304" pitchFamily="18" charset="0"/>
              </a:rPr>
              <a:t>they could help.</a:t>
            </a:r>
            <a:endParaRPr lang="en-IE" sz="3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48345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3567" y="678939"/>
            <a:ext cx="10569678" cy="5389873"/>
          </a:xfrm>
          <a:prstGeom prst="rect">
            <a:avLst/>
          </a:prstGeom>
          <a:solidFill>
            <a:schemeClr val="bg1"/>
          </a:solidFill>
        </p:spPr>
        <p:txBody>
          <a:bodyPr wrap="square">
            <a:spAutoFit/>
          </a:bodyPr>
          <a:lstStyle/>
          <a:p>
            <a:pPr marL="33020" marR="88265" indent="179705" algn="just">
              <a:lnSpc>
                <a:spcPct val="104000"/>
              </a:lnSpc>
              <a:spcAft>
                <a:spcPts val="75"/>
              </a:spcAft>
            </a:pPr>
            <a:r>
              <a:rPr lang="en-IE" sz="2200" dirty="0">
                <a:solidFill>
                  <a:srgbClr val="000000"/>
                </a:solidFill>
                <a:latin typeface="Arial" panose="020B0604020202020204" pitchFamily="34" charset="0"/>
                <a:ea typeface="Times New Roman" panose="02020603050405020304" pitchFamily="18" charset="0"/>
              </a:rPr>
              <a:t>Peggy thought everyone could say a way that they would like to help. Sean went first, “Sometimes when I'm in my aeroplane and I wish and wish and wish. l can imagine that the plane is flying so we could wish and wish and wish and maybe we would get to the North Pole".  They all agreed. </a:t>
            </a:r>
            <a:endParaRPr lang="en-IE" sz="2200" dirty="0" smtClean="0">
              <a:solidFill>
                <a:srgbClr val="000000"/>
              </a:solidFill>
              <a:latin typeface="Arial" panose="020B0604020202020204" pitchFamily="34" charset="0"/>
              <a:ea typeface="Times New Roman" panose="02020603050405020304" pitchFamily="18" charset="0"/>
            </a:endParaRPr>
          </a:p>
          <a:p>
            <a:pPr marL="33020" marR="88265" indent="179705" algn="just">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a:t>
            </a:r>
            <a:r>
              <a:rPr lang="en-IE" sz="2200" dirty="0">
                <a:solidFill>
                  <a:srgbClr val="000000"/>
                </a:solidFill>
                <a:latin typeface="Arial" panose="020B0604020202020204" pitchFamily="34" charset="0"/>
                <a:ea typeface="Times New Roman" panose="02020603050405020304" pitchFamily="18" charset="0"/>
              </a:rPr>
              <a:t>Well, I made a poem at school and it's called </a:t>
            </a:r>
            <a:r>
              <a:rPr lang="en-IE" sz="2200" dirty="0" smtClean="0">
                <a:solidFill>
                  <a:srgbClr val="000000"/>
                </a:solidFill>
                <a:latin typeface="Arial" panose="020B0604020202020204" pitchFamily="34" charset="0"/>
                <a:ea typeface="Times New Roman" panose="02020603050405020304" pitchFamily="18" charset="0"/>
              </a:rPr>
              <a:t>‘Wake </a:t>
            </a:r>
            <a:r>
              <a:rPr lang="en-IE" sz="2200" dirty="0">
                <a:solidFill>
                  <a:srgbClr val="000000"/>
                </a:solidFill>
                <a:latin typeface="Arial" panose="020B0604020202020204" pitchFamily="34" charset="0"/>
                <a:ea typeface="Times New Roman" panose="02020603050405020304" pitchFamily="18" charset="0"/>
              </a:rPr>
              <a:t>Up Little </a:t>
            </a:r>
            <a:r>
              <a:rPr lang="en-IE" sz="2200" dirty="0" smtClean="0">
                <a:solidFill>
                  <a:srgbClr val="000000"/>
                </a:solidFill>
                <a:latin typeface="Arial" panose="020B0604020202020204" pitchFamily="34" charset="0"/>
                <a:ea typeface="Times New Roman" panose="02020603050405020304" pitchFamily="18" charset="0"/>
              </a:rPr>
              <a:t>Elves’ </a:t>
            </a:r>
            <a:r>
              <a:rPr lang="en-IE" sz="2200" dirty="0">
                <a:solidFill>
                  <a:srgbClr val="000000"/>
                </a:solidFill>
                <a:latin typeface="Arial" panose="020B0604020202020204" pitchFamily="34" charset="0"/>
                <a:ea typeface="Times New Roman" panose="02020603050405020304" pitchFamily="18" charset="0"/>
              </a:rPr>
              <a:t>and it's in </a:t>
            </a:r>
            <a:r>
              <a:rPr lang="en-IE" sz="2200" dirty="0" err="1" smtClean="0">
                <a:solidFill>
                  <a:srgbClr val="000000"/>
                </a:solidFill>
                <a:latin typeface="Arial" panose="020B0604020202020204" pitchFamily="34" charset="0"/>
                <a:ea typeface="Times New Roman" panose="02020603050405020304" pitchFamily="18" charset="0"/>
              </a:rPr>
              <a:t>Elvish</a:t>
            </a:r>
            <a:r>
              <a:rPr lang="en-IE" sz="2200" dirty="0" smtClean="0">
                <a:solidFill>
                  <a:srgbClr val="000000"/>
                </a:solidFill>
                <a:latin typeface="Arial" panose="020B0604020202020204" pitchFamily="34" charset="0"/>
                <a:ea typeface="Times New Roman" panose="02020603050405020304" pitchFamily="18" charset="0"/>
              </a:rPr>
              <a:t>, </a:t>
            </a:r>
            <a:r>
              <a:rPr lang="en-IE" sz="2200" dirty="0">
                <a:solidFill>
                  <a:srgbClr val="000000"/>
                </a:solidFill>
                <a:latin typeface="Arial" panose="020B0604020202020204" pitchFamily="34" charset="0"/>
                <a:ea typeface="Times New Roman" panose="02020603050405020304" pitchFamily="18" charset="0"/>
              </a:rPr>
              <a:t>so maybe that would wake them </a:t>
            </a:r>
            <a:r>
              <a:rPr lang="en-IE" sz="2200" dirty="0" smtClean="0">
                <a:solidFill>
                  <a:srgbClr val="000000"/>
                </a:solidFill>
                <a:latin typeface="Arial" panose="020B0604020202020204" pitchFamily="34" charset="0"/>
                <a:ea typeface="Times New Roman" panose="02020603050405020304" pitchFamily="18" charset="0"/>
              </a:rPr>
              <a:t>up?”, </a:t>
            </a:r>
            <a:r>
              <a:rPr lang="en-IE" sz="2200" dirty="0">
                <a:solidFill>
                  <a:srgbClr val="000000"/>
                </a:solidFill>
                <a:latin typeface="Arial" panose="020B0604020202020204" pitchFamily="34" charset="0"/>
                <a:ea typeface="Times New Roman" panose="02020603050405020304" pitchFamily="18" charset="0"/>
              </a:rPr>
              <a:t>explained Sinead. They all thought about it and thought they could give it a chance</a:t>
            </a:r>
            <a:r>
              <a:rPr lang="en-IE" sz="2200" dirty="0" smtClean="0">
                <a:solidFill>
                  <a:srgbClr val="000000"/>
                </a:solidFill>
                <a:latin typeface="Arial" panose="020B0604020202020204" pitchFamily="34" charset="0"/>
                <a:ea typeface="Times New Roman" panose="02020603050405020304" pitchFamily="18" charset="0"/>
              </a:rPr>
              <a:t>.</a:t>
            </a:r>
          </a:p>
          <a:p>
            <a:pPr marL="33020" marR="88265" indent="179705" algn="just">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 </a:t>
            </a:r>
            <a:r>
              <a:rPr lang="en-IE" sz="2200" dirty="0">
                <a:solidFill>
                  <a:srgbClr val="000000"/>
                </a:solidFill>
                <a:latin typeface="Arial" panose="020B0604020202020204" pitchFamily="34" charset="0"/>
                <a:ea typeface="Times New Roman" panose="02020603050405020304" pitchFamily="18" charset="0"/>
              </a:rPr>
              <a:t>Peggy went next, “Since my custard pie gives you all a sugar rush maybe it would give the reindeers some energy to lead Santa." "Without a doubt that would work”, said Joe</a:t>
            </a:r>
            <a:r>
              <a:rPr lang="en-IE" sz="2200" dirty="0" smtClean="0">
                <a:solidFill>
                  <a:srgbClr val="000000"/>
                </a:solidFill>
                <a:latin typeface="Arial" panose="020B0604020202020204" pitchFamily="34" charset="0"/>
                <a:ea typeface="Times New Roman" panose="02020603050405020304" pitchFamily="18" charset="0"/>
              </a:rPr>
              <a:t>. "</a:t>
            </a:r>
            <a:r>
              <a:rPr lang="en-IE" sz="2200" dirty="0">
                <a:solidFill>
                  <a:srgbClr val="000000"/>
                </a:solidFill>
                <a:latin typeface="Arial" panose="020B0604020202020204" pitchFamily="34" charset="0"/>
                <a:ea typeface="Times New Roman" panose="02020603050405020304" pitchFamily="18" charset="0"/>
              </a:rPr>
              <a:t>Maybe my days in the gift shop might come in handy since I could wrap all the gifts”, Mary boasted. </a:t>
            </a:r>
            <a:endParaRPr lang="en-IE" sz="2200" dirty="0" smtClean="0">
              <a:solidFill>
                <a:srgbClr val="000000"/>
              </a:solidFill>
              <a:latin typeface="Arial" panose="020B0604020202020204" pitchFamily="34" charset="0"/>
              <a:ea typeface="Times New Roman" panose="02020603050405020304" pitchFamily="18" charset="0"/>
            </a:endParaRPr>
          </a:p>
          <a:p>
            <a:pPr marL="33020" marR="88265" indent="179705" algn="just">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Lastly </a:t>
            </a:r>
            <a:r>
              <a:rPr lang="en-IE" sz="2200" dirty="0">
                <a:solidFill>
                  <a:srgbClr val="000000"/>
                </a:solidFill>
                <a:latin typeface="Arial" panose="020B0604020202020204" pitchFamily="34" charset="0"/>
                <a:ea typeface="Times New Roman" panose="02020603050405020304" pitchFamily="18" charset="0"/>
              </a:rPr>
              <a:t>it was Joe's turn to give his suggestion, “Since I make sleighs for Sinead and Sean every year I could make one for Santa". They all agreed on that one. “</a:t>
            </a:r>
            <a:r>
              <a:rPr lang="en-IE" sz="2200" dirty="0" smtClean="0">
                <a:solidFill>
                  <a:srgbClr val="000000"/>
                </a:solidFill>
                <a:latin typeface="Arial" panose="020B0604020202020204" pitchFamily="34" charset="0"/>
                <a:ea typeface="Times New Roman" panose="02020603050405020304" pitchFamily="18" charset="0"/>
              </a:rPr>
              <a:t>Well, </a:t>
            </a:r>
            <a:r>
              <a:rPr lang="en-IE" sz="2200" dirty="0">
                <a:solidFill>
                  <a:srgbClr val="000000"/>
                </a:solidFill>
                <a:latin typeface="Arial" panose="020B0604020202020204" pitchFamily="34" charset="0"/>
                <a:ea typeface="Times New Roman" panose="02020603050405020304" pitchFamily="18" charset="0"/>
              </a:rPr>
              <a:t>they were all amazing suggestions and I think we should do them </a:t>
            </a:r>
            <a:r>
              <a:rPr lang="en-IE" sz="2200" dirty="0" smtClean="0">
                <a:solidFill>
                  <a:srgbClr val="000000"/>
                </a:solidFill>
                <a:latin typeface="Arial" panose="020B0604020202020204" pitchFamily="34" charset="0"/>
                <a:ea typeface="Times New Roman" panose="02020603050405020304" pitchFamily="18" charset="0"/>
              </a:rPr>
              <a:t>all”, </a:t>
            </a:r>
            <a:r>
              <a:rPr lang="en-IE" sz="2200" dirty="0">
                <a:solidFill>
                  <a:srgbClr val="000000"/>
                </a:solidFill>
                <a:latin typeface="Arial" panose="020B0604020202020204" pitchFamily="34" charset="0"/>
                <a:ea typeface="Times New Roman" panose="02020603050405020304" pitchFamily="18" charset="0"/>
              </a:rPr>
              <a:t>said Mary</a:t>
            </a:r>
            <a:r>
              <a:rPr lang="en-IE" sz="2200" dirty="0" smtClean="0">
                <a:solidFill>
                  <a:srgbClr val="000000"/>
                </a:solidFill>
                <a:latin typeface="Arial" panose="020B0604020202020204" pitchFamily="34" charset="0"/>
                <a:ea typeface="Times New Roman" panose="02020603050405020304" pitchFamily="18" charset="0"/>
              </a:rPr>
              <a:t>.</a:t>
            </a:r>
            <a:r>
              <a:rPr lang="en-IE" sz="2200" dirty="0">
                <a:solidFill>
                  <a:srgbClr val="000000"/>
                </a:solidFill>
                <a:latin typeface="Arial" panose="020B0604020202020204" pitchFamily="34" charset="0"/>
                <a:ea typeface="Times New Roman" panose="02020603050405020304" pitchFamily="18" charset="0"/>
              </a:rPr>
              <a:t> </a:t>
            </a:r>
            <a:endParaRPr lang="en-IE" sz="2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9729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078" y="651194"/>
            <a:ext cx="10865549" cy="5738494"/>
          </a:xfrm>
          <a:prstGeom prst="rect">
            <a:avLst/>
          </a:prstGeom>
          <a:solidFill>
            <a:schemeClr val="bg1"/>
          </a:solidFill>
        </p:spPr>
        <p:txBody>
          <a:bodyPr wrap="square">
            <a:spAutoFit/>
          </a:bodyPr>
          <a:lstStyle/>
          <a:p>
            <a:pPr marL="33020" marR="194945" indent="164465" algn="just">
              <a:lnSpc>
                <a:spcPct val="104000"/>
              </a:lnSpc>
              <a:spcAft>
                <a:spcPts val="75"/>
              </a:spcAft>
            </a:pPr>
            <a:r>
              <a:rPr lang="en-IE" sz="2200" dirty="0">
                <a:solidFill>
                  <a:srgbClr val="000000"/>
                </a:solidFill>
                <a:latin typeface="Arial" panose="020B0604020202020204" pitchFamily="34" charset="0"/>
                <a:ea typeface="Times New Roman" panose="02020603050405020304" pitchFamily="18" charset="0"/>
              </a:rPr>
              <a:t>So Peggy mixed her ingredients in a bowl, while Sinead got her poem. Mary got all the wrapping paper she had and when the custard pie was ready they went straight to Sean's aeroplane. </a:t>
            </a:r>
            <a:r>
              <a:rPr lang="en-IE" sz="2200" dirty="0" smtClean="0">
                <a:solidFill>
                  <a:srgbClr val="000000"/>
                </a:solidFill>
                <a:latin typeface="Arial" panose="020B0604020202020204" pitchFamily="34" charset="0"/>
                <a:ea typeface="Times New Roman" panose="02020603050405020304" pitchFamily="18" charset="0"/>
              </a:rPr>
              <a:t>They </a:t>
            </a:r>
            <a:r>
              <a:rPr lang="en-IE" sz="2200" dirty="0">
                <a:solidFill>
                  <a:srgbClr val="000000"/>
                </a:solidFill>
                <a:latin typeface="Arial" panose="020B0604020202020204" pitchFamily="34" charset="0"/>
                <a:ea typeface="Times New Roman" panose="02020603050405020304" pitchFamily="18" charset="0"/>
              </a:rPr>
              <a:t>all wished and wished and wished to get to the North Pole and when they opened their eyes they saw snow and the reindeers. They assumed it was the North Pole. They saw a little small brown cabin, “This must be Santa's </a:t>
            </a:r>
            <a:r>
              <a:rPr lang="en-IE" sz="2200" dirty="0" smtClean="0">
                <a:solidFill>
                  <a:srgbClr val="000000"/>
                </a:solidFill>
                <a:latin typeface="Arial" panose="020B0604020202020204" pitchFamily="34" charset="0"/>
                <a:ea typeface="Times New Roman" panose="02020603050405020304" pitchFamily="18" charset="0"/>
              </a:rPr>
              <a:t>workshop”, </a:t>
            </a:r>
            <a:r>
              <a:rPr lang="en-IE" sz="2200" dirty="0">
                <a:solidFill>
                  <a:srgbClr val="000000"/>
                </a:solidFill>
                <a:latin typeface="Arial" panose="020B0604020202020204" pitchFamily="34" charset="0"/>
                <a:ea typeface="Times New Roman" panose="02020603050405020304" pitchFamily="18" charset="0"/>
              </a:rPr>
              <a:t>Sinead said excitedly. They knocked on the hard wood door. The door opened, it was Mrs Claus. She was so worried that Christmas was going to be cancelled but </a:t>
            </a:r>
            <a:r>
              <a:rPr lang="en-IE" sz="2200" dirty="0" smtClean="0">
                <a:solidFill>
                  <a:srgbClr val="000000"/>
                </a:solidFill>
                <a:latin typeface="Arial" panose="020B0604020202020204" pitchFamily="34" charset="0"/>
                <a:ea typeface="Times New Roman" panose="02020603050405020304" pitchFamily="18" charset="0"/>
              </a:rPr>
              <a:t>was </a:t>
            </a:r>
            <a:r>
              <a:rPr lang="en-IE" sz="2200" dirty="0">
                <a:solidFill>
                  <a:srgbClr val="000000"/>
                </a:solidFill>
                <a:latin typeface="Arial" panose="020B0604020202020204" pitchFamily="34" charset="0"/>
                <a:ea typeface="Times New Roman" panose="02020603050405020304" pitchFamily="18" charset="0"/>
              </a:rPr>
              <a:t>glad to see some help.</a:t>
            </a:r>
            <a:endParaRPr lang="en-IE" sz="2200" dirty="0">
              <a:solidFill>
                <a:srgbClr val="000000"/>
              </a:solidFill>
              <a:latin typeface="Times New Roman" panose="02020603050405020304" pitchFamily="18" charset="0"/>
              <a:ea typeface="Times New Roman" panose="02020603050405020304" pitchFamily="18" charset="0"/>
            </a:endParaRPr>
          </a:p>
          <a:p>
            <a:pPr marL="191770" marR="194945" indent="2540">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Mrs Claus gave </a:t>
            </a:r>
            <a:r>
              <a:rPr lang="en-IE" sz="2200" dirty="0">
                <a:solidFill>
                  <a:srgbClr val="000000"/>
                </a:solidFill>
                <a:latin typeface="Arial" panose="020B0604020202020204" pitchFamily="34" charset="0"/>
                <a:ea typeface="Times New Roman" panose="02020603050405020304" pitchFamily="18" charset="0"/>
              </a:rPr>
              <a:t>everyone </a:t>
            </a:r>
            <a:r>
              <a:rPr lang="en-IE" sz="2200" dirty="0" smtClean="0">
                <a:solidFill>
                  <a:srgbClr val="000000"/>
                </a:solidFill>
                <a:latin typeface="Arial" panose="020B0604020202020204" pitchFamily="34" charset="0"/>
                <a:ea typeface="Times New Roman" panose="02020603050405020304" pitchFamily="18" charset="0"/>
              </a:rPr>
              <a:t>their </a:t>
            </a:r>
            <a:r>
              <a:rPr lang="en-IE" sz="2200" dirty="0">
                <a:solidFill>
                  <a:srgbClr val="000000"/>
                </a:solidFill>
                <a:latin typeface="Arial" panose="020B0604020202020204" pitchFamily="34" charset="0"/>
                <a:ea typeface="Times New Roman" panose="02020603050405020304" pitchFamily="18" charset="0"/>
              </a:rPr>
              <a:t>jobs. Sinead was with the </a:t>
            </a:r>
            <a:r>
              <a:rPr lang="en-IE" sz="2200" dirty="0" smtClean="0">
                <a:solidFill>
                  <a:srgbClr val="000000"/>
                </a:solidFill>
                <a:latin typeface="Arial" panose="020B0604020202020204" pitchFamily="34" charset="0"/>
                <a:ea typeface="Times New Roman" panose="02020603050405020304" pitchFamily="18" charset="0"/>
              </a:rPr>
              <a:t>elves, she </a:t>
            </a:r>
            <a:r>
              <a:rPr lang="en-IE" sz="2200" dirty="0">
                <a:solidFill>
                  <a:srgbClr val="000000"/>
                </a:solidFill>
                <a:latin typeface="Arial" panose="020B0604020202020204" pitchFamily="34" charset="0"/>
                <a:ea typeface="Times New Roman" panose="02020603050405020304" pitchFamily="18" charset="0"/>
              </a:rPr>
              <a:t>read out the poem in </a:t>
            </a:r>
            <a:r>
              <a:rPr lang="en-IE" sz="2200" dirty="0" err="1">
                <a:solidFill>
                  <a:srgbClr val="000000"/>
                </a:solidFill>
                <a:latin typeface="Arial" panose="020B0604020202020204" pitchFamily="34" charset="0"/>
                <a:ea typeface="Times New Roman" panose="02020603050405020304" pitchFamily="18" charset="0"/>
              </a:rPr>
              <a:t>Elvish</a:t>
            </a:r>
            <a:r>
              <a:rPr lang="en-IE" sz="2200" dirty="0">
                <a:solidFill>
                  <a:srgbClr val="000000"/>
                </a:solidFill>
                <a:latin typeface="Arial" panose="020B0604020202020204" pitchFamily="34" charset="0"/>
                <a:ea typeface="Times New Roman" panose="02020603050405020304" pitchFamily="18" charset="0"/>
              </a:rPr>
              <a:t> ten times and it worked, one by one each elf woke up. Mary went over to the presents, “There must be a lot of nice children around the world because there are a lot of presents here".  Eventually herself and Mrs  Claus got all the presents wrapped. Peggy had cut the pie into ten pieces. One for Dasher, Dancer, Prancer, Vixen, Comet, Cupid, Donner, Blitzen, Rudolph and one slice for herself. The reindeers loved it </a:t>
            </a:r>
            <a:r>
              <a:rPr lang="en-IE" sz="2200" dirty="0" smtClean="0">
                <a:solidFill>
                  <a:srgbClr val="000000"/>
                </a:solidFill>
                <a:latin typeface="Arial" panose="020B0604020202020204" pitchFamily="34" charset="0"/>
                <a:ea typeface="Times New Roman" panose="02020603050405020304" pitchFamily="18" charset="0"/>
              </a:rPr>
              <a:t>so much that </a:t>
            </a:r>
            <a:r>
              <a:rPr lang="en-IE" sz="2200" dirty="0">
                <a:solidFill>
                  <a:srgbClr val="000000"/>
                </a:solidFill>
                <a:latin typeface="Arial" panose="020B0604020202020204" pitchFamily="34" charset="0"/>
                <a:ea typeface="Times New Roman" panose="02020603050405020304" pitchFamily="18" charset="0"/>
              </a:rPr>
              <a:t>Peggy thought they were saying, "More, More, More". </a:t>
            </a:r>
            <a:endParaRPr lang="en-IE" sz="2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3534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184" y="691812"/>
            <a:ext cx="10999888" cy="5520935"/>
          </a:xfrm>
          <a:prstGeom prst="rect">
            <a:avLst/>
          </a:prstGeom>
          <a:solidFill>
            <a:schemeClr val="bg1"/>
          </a:solidFill>
        </p:spPr>
        <p:txBody>
          <a:bodyPr wrap="square">
            <a:spAutoFit/>
          </a:bodyPr>
          <a:lstStyle/>
          <a:p>
            <a:pPr marL="191770" marR="194945" indent="2540">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Lastly, </a:t>
            </a:r>
            <a:r>
              <a:rPr lang="en-IE" sz="2200" dirty="0">
                <a:solidFill>
                  <a:srgbClr val="000000"/>
                </a:solidFill>
                <a:latin typeface="Arial" panose="020B0604020202020204" pitchFamily="34" charset="0"/>
                <a:ea typeface="Times New Roman" panose="02020603050405020304" pitchFamily="18" charset="0"/>
              </a:rPr>
              <a:t>Joe had to give the sleigh some powers but Joe didn't have any powers</a:t>
            </a:r>
            <a:r>
              <a:rPr lang="en-IE" sz="2200" dirty="0" smtClean="0">
                <a:solidFill>
                  <a:srgbClr val="000000"/>
                </a:solidFill>
                <a:latin typeface="Arial" panose="020B0604020202020204" pitchFamily="34" charset="0"/>
                <a:ea typeface="Times New Roman" panose="02020603050405020304" pitchFamily="18" charset="0"/>
              </a:rPr>
              <a:t>! His </a:t>
            </a:r>
            <a:r>
              <a:rPr lang="en-IE" sz="2200" dirty="0">
                <a:solidFill>
                  <a:srgbClr val="000000"/>
                </a:solidFill>
                <a:latin typeface="Arial" panose="020B0604020202020204" pitchFamily="34" charset="0"/>
                <a:ea typeface="Times New Roman" panose="02020603050405020304" pitchFamily="18" charset="0"/>
              </a:rPr>
              <a:t>sleigh, that he makes for Sinead and Sean, had all the powers a sleigh needs. With some wood, Joe put together a big version of what he would make for the twins. </a:t>
            </a:r>
            <a:endParaRPr lang="en-IE" sz="2200" dirty="0" smtClean="0">
              <a:solidFill>
                <a:srgbClr val="000000"/>
              </a:solidFill>
              <a:latin typeface="Arial" panose="020B0604020202020204" pitchFamily="34" charset="0"/>
              <a:ea typeface="Times New Roman" panose="02020603050405020304" pitchFamily="18" charset="0"/>
            </a:endParaRPr>
          </a:p>
          <a:p>
            <a:pPr marL="191770" marR="194945" indent="2540">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Santa </a:t>
            </a:r>
            <a:r>
              <a:rPr lang="en-IE" sz="2200" dirty="0">
                <a:solidFill>
                  <a:srgbClr val="000000"/>
                </a:solidFill>
                <a:latin typeface="Arial" panose="020B0604020202020204" pitchFamily="34" charset="0"/>
                <a:ea typeface="Times New Roman" panose="02020603050405020304" pitchFamily="18" charset="0"/>
              </a:rPr>
              <a:t>said,"</a:t>
            </a:r>
            <a:r>
              <a:rPr lang="en-IE" sz="2200" dirty="0" err="1" smtClean="0">
                <a:solidFill>
                  <a:srgbClr val="000000"/>
                </a:solidFill>
                <a:latin typeface="Arial" panose="020B0604020202020204" pitchFamily="34" charset="0"/>
                <a:ea typeface="Times New Roman" panose="02020603050405020304" pitchFamily="18" charset="0"/>
              </a:rPr>
              <a:t>Ho,ho,ho</a:t>
            </a:r>
            <a:r>
              <a:rPr lang="en-IE" sz="2200" dirty="0" smtClean="0">
                <a:solidFill>
                  <a:srgbClr val="000000"/>
                </a:solidFill>
                <a:latin typeface="Arial" panose="020B0604020202020204" pitchFamily="34" charset="0"/>
                <a:ea typeface="Times New Roman" panose="02020603050405020304" pitchFamily="18" charset="0"/>
              </a:rPr>
              <a:t> </a:t>
            </a:r>
            <a:r>
              <a:rPr lang="en-IE" sz="2200" dirty="0">
                <a:solidFill>
                  <a:srgbClr val="000000"/>
                </a:solidFill>
                <a:latin typeface="Arial" panose="020B0604020202020204" pitchFamily="34" charset="0"/>
                <a:ea typeface="Times New Roman" panose="02020603050405020304" pitchFamily="18" charset="0"/>
              </a:rPr>
              <a:t>what a wonderful sleigh!". Finally they all put the presents at the back of the sleigh as well as the elves and they all screamed,"10,9,8,7,6,5,4,3,2,1</a:t>
            </a:r>
            <a:r>
              <a:rPr lang="en-IE" sz="2200" dirty="0" smtClean="0">
                <a:solidFill>
                  <a:srgbClr val="000000"/>
                </a:solidFill>
                <a:latin typeface="Arial" panose="020B0604020202020204" pitchFamily="34" charset="0"/>
                <a:ea typeface="Times New Roman" panose="02020603050405020304" pitchFamily="18" charset="0"/>
              </a:rPr>
              <a:t>!“, </a:t>
            </a:r>
            <a:r>
              <a:rPr lang="en-IE" sz="2200" dirty="0">
                <a:solidFill>
                  <a:srgbClr val="000000"/>
                </a:solidFill>
                <a:latin typeface="Arial" panose="020B0604020202020204" pitchFamily="34" charset="0"/>
                <a:ea typeface="Times New Roman" panose="02020603050405020304" pitchFamily="18" charset="0"/>
              </a:rPr>
              <a:t>the sleigh took off. Everyone felt so happy. </a:t>
            </a:r>
            <a:endParaRPr lang="en-IE" sz="2200" dirty="0" smtClean="0">
              <a:solidFill>
                <a:srgbClr val="000000"/>
              </a:solidFill>
              <a:latin typeface="Arial" panose="020B0604020202020204" pitchFamily="34" charset="0"/>
              <a:ea typeface="Times New Roman" panose="02020603050405020304" pitchFamily="18" charset="0"/>
            </a:endParaRPr>
          </a:p>
          <a:p>
            <a:pPr marL="191770" marR="194945" indent="2540">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They </a:t>
            </a:r>
            <a:r>
              <a:rPr lang="en-IE" sz="2200" dirty="0">
                <a:solidFill>
                  <a:srgbClr val="000000"/>
                </a:solidFill>
                <a:latin typeface="Arial" panose="020B0604020202020204" pitchFamily="34" charset="0"/>
                <a:ea typeface="Times New Roman" panose="02020603050405020304" pitchFamily="18" charset="0"/>
              </a:rPr>
              <a:t>had a cuppa with Mrs Claus and then went back to the aeroplane and again they wished, wished and wished and when they opened their eyes they saw their home. They all went straight to bed because Santa doesn't come if you’re awake. The next morning, they woke up to some wonderful gifts and a letter from Santa saying "Thank you</a:t>
            </a:r>
            <a:r>
              <a:rPr lang="en-IE" sz="2200" dirty="0" smtClean="0">
                <a:solidFill>
                  <a:srgbClr val="000000"/>
                </a:solidFill>
                <a:latin typeface="Arial" panose="020B0604020202020204" pitchFamily="34" charset="0"/>
                <a:ea typeface="Times New Roman" panose="02020603050405020304" pitchFamily="18" charset="0"/>
              </a:rPr>
              <a:t>!”.</a:t>
            </a:r>
          </a:p>
          <a:p>
            <a:pPr marL="191770" marR="194945" indent="2540">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Later </a:t>
            </a:r>
            <a:r>
              <a:rPr lang="en-IE" sz="2200" dirty="0">
                <a:solidFill>
                  <a:srgbClr val="000000"/>
                </a:solidFill>
                <a:latin typeface="Arial" panose="020B0604020202020204" pitchFamily="34" charset="0"/>
                <a:ea typeface="Times New Roman" panose="02020603050405020304" pitchFamily="18" charset="0"/>
              </a:rPr>
              <a:t>that day they had Mary's wonderful cooking along with Joe's stuffing and for dessert Peggy's custard pie. “That was one of the best Christmas’ we've had</a:t>
            </a:r>
            <a:r>
              <a:rPr lang="en-IE" sz="2200" dirty="0" smtClean="0">
                <a:solidFill>
                  <a:srgbClr val="000000"/>
                </a:solidFill>
                <a:latin typeface="Arial" panose="020B0604020202020204" pitchFamily="34" charset="0"/>
                <a:ea typeface="Times New Roman" panose="02020603050405020304" pitchFamily="18" charset="0"/>
              </a:rPr>
              <a:t>”, </a:t>
            </a:r>
            <a:r>
              <a:rPr lang="en-IE" sz="2200" dirty="0">
                <a:solidFill>
                  <a:srgbClr val="000000"/>
                </a:solidFill>
                <a:latin typeface="Arial" panose="020B0604020202020204" pitchFamily="34" charset="0"/>
                <a:ea typeface="Times New Roman" panose="02020603050405020304" pitchFamily="18" charset="0"/>
              </a:rPr>
              <a:t>Peggy said so happily</a:t>
            </a:r>
            <a:r>
              <a:rPr lang="en-IE" sz="2200" dirty="0" smtClean="0">
                <a:solidFill>
                  <a:srgbClr val="000000"/>
                </a:solidFill>
                <a:latin typeface="Arial" panose="020B0604020202020204" pitchFamily="34" charset="0"/>
                <a:ea typeface="Times New Roman" panose="02020603050405020304" pitchFamily="18" charset="0"/>
              </a:rPr>
              <a:t>.                                </a:t>
            </a:r>
          </a:p>
          <a:p>
            <a:pPr marL="191770" marR="194945" indent="2540" algn="ctr">
              <a:lnSpc>
                <a:spcPct val="104000"/>
              </a:lnSpc>
              <a:spcAft>
                <a:spcPts val="75"/>
              </a:spcAft>
            </a:pPr>
            <a:r>
              <a:rPr lang="en-IE" sz="2200" dirty="0" smtClean="0">
                <a:solidFill>
                  <a:srgbClr val="000000"/>
                </a:solidFill>
                <a:latin typeface="Arial" panose="020B0604020202020204" pitchFamily="34" charset="0"/>
                <a:ea typeface="Times New Roman" panose="02020603050405020304" pitchFamily="18" charset="0"/>
              </a:rPr>
              <a:t> </a:t>
            </a:r>
            <a:r>
              <a:rPr lang="en-IE" sz="2800" dirty="0" smtClean="0">
                <a:solidFill>
                  <a:srgbClr val="000000"/>
                </a:solidFill>
                <a:latin typeface="Kingthings Christmas 2" panose="02000000000000000000" pitchFamily="2" charset="0"/>
                <a:ea typeface="Times New Roman" panose="02020603050405020304" pitchFamily="18" charset="0"/>
              </a:rPr>
              <a:t>THE END</a:t>
            </a:r>
            <a:endParaRPr lang="en-IE" sz="2800" dirty="0">
              <a:solidFill>
                <a:srgbClr val="000000"/>
              </a:solidFill>
              <a:effectLst/>
              <a:latin typeface="Kingthings Christmas 2"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4110450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65009" y="1019709"/>
            <a:ext cx="4861981" cy="485579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Rectangle 1"/>
          <p:cNvSpPr/>
          <p:nvPr/>
        </p:nvSpPr>
        <p:spPr>
          <a:xfrm>
            <a:off x="9129615" y="5234673"/>
            <a:ext cx="2311659" cy="400110"/>
          </a:xfrm>
          <a:prstGeom prst="rect">
            <a:avLst/>
          </a:prstGeom>
          <a:noFill/>
        </p:spPr>
        <p:txBody>
          <a:bodyPr wrap="none" lIns="91440" tIns="45720" rIns="91440" bIns="45720">
            <a:spAutoFit/>
          </a:bodyPr>
          <a:lstStyle/>
          <a:p>
            <a:pPr algn="ctr"/>
            <a:r>
              <a:rPr lang="en-US" sz="2000" dirty="0" smtClean="0">
                <a:ln w="0"/>
                <a:effectLst>
                  <a:outerShdw blurRad="38100" dist="19050" dir="2700000" algn="tl" rotWithShape="0">
                    <a:schemeClr val="dk1">
                      <a:alpha val="40000"/>
                    </a:schemeClr>
                  </a:outerShdw>
                </a:effectLst>
              </a:rPr>
              <a:t>By Francesca 1</a:t>
            </a:r>
            <a:r>
              <a:rPr lang="en-US" sz="2000" baseline="30000" dirty="0" smtClean="0">
                <a:ln w="0"/>
                <a:effectLst>
                  <a:outerShdw blurRad="38100" dist="19050" dir="2700000" algn="tl" rotWithShape="0">
                    <a:schemeClr val="dk1">
                      <a:alpha val="40000"/>
                    </a:schemeClr>
                  </a:outerShdw>
                </a:effectLst>
              </a:rPr>
              <a:t>st</a:t>
            </a:r>
            <a:r>
              <a:rPr lang="en-US" sz="2000" dirty="0" smtClean="0">
                <a:ln w="0"/>
                <a:effectLst>
                  <a:outerShdw blurRad="38100" dist="19050" dir="2700000" algn="tl" rotWithShape="0">
                    <a:schemeClr val="dk1">
                      <a:alpha val="40000"/>
                    </a:schemeClr>
                  </a:outerShdw>
                </a:effectLst>
              </a:rPr>
              <a:t> class</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60252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7665" y="2230016"/>
            <a:ext cx="9787812" cy="3941079"/>
          </a:xfrm>
          <a:prstGeom prst="rect">
            <a:avLst/>
          </a:prstGeom>
          <a:solidFill>
            <a:schemeClr val="bg1"/>
          </a:solidFill>
        </p:spPr>
        <p:txBody>
          <a:bodyPr wrap="square">
            <a:spAutoFit/>
          </a:bodyPr>
          <a:lstStyle/>
          <a:p>
            <a:pPr marL="33020" indent="2540" algn="just">
              <a:lnSpc>
                <a:spcPct val="90000"/>
              </a:lnSpc>
              <a:spcAft>
                <a:spcPts val="1455"/>
              </a:spcAft>
            </a:pPr>
            <a:r>
              <a:rPr lang="en-IE" sz="2400" dirty="0">
                <a:solidFill>
                  <a:srgbClr val="000000"/>
                </a:solidFill>
                <a:latin typeface="Calibri" panose="020F0502020204030204" pitchFamily="34" charset="0"/>
                <a:ea typeface="Calibri" panose="020F0502020204030204" pitchFamily="34" charset="0"/>
              </a:rPr>
              <a:t>One family lived in </a:t>
            </a:r>
            <a:r>
              <a:rPr lang="en-IE" sz="2400" dirty="0" smtClean="0">
                <a:solidFill>
                  <a:srgbClr val="000000"/>
                </a:solidFill>
                <a:latin typeface="Calibri" panose="020F0502020204030204" pitchFamily="34" charset="0"/>
                <a:ea typeface="Calibri" panose="020F0502020204030204" pitchFamily="34" charset="0"/>
              </a:rPr>
              <a:t>Belfast, and </a:t>
            </a:r>
            <a:r>
              <a:rPr lang="en-IE" sz="2400" dirty="0">
                <a:solidFill>
                  <a:srgbClr val="000000"/>
                </a:solidFill>
                <a:latin typeface="Calibri" panose="020F0502020204030204" pitchFamily="34" charset="0"/>
                <a:ea typeface="Calibri" panose="020F0502020204030204" pitchFamily="34" charset="0"/>
              </a:rPr>
              <a:t>it was very </a:t>
            </a:r>
            <a:r>
              <a:rPr lang="en-IE" sz="2400" dirty="0" smtClean="0">
                <a:solidFill>
                  <a:srgbClr val="000000"/>
                </a:solidFill>
                <a:latin typeface="Calibri" panose="020F0502020204030204" pitchFamily="34" charset="0"/>
                <a:ea typeface="Calibri" panose="020F0502020204030204" pitchFamily="34" charset="0"/>
              </a:rPr>
              <a:t>busy. There </a:t>
            </a:r>
            <a:r>
              <a:rPr lang="en-IE" sz="2400" dirty="0">
                <a:solidFill>
                  <a:srgbClr val="000000"/>
                </a:solidFill>
                <a:latin typeface="Calibri" panose="020F0502020204030204" pitchFamily="34" charset="0"/>
                <a:ea typeface="Calibri" panose="020F0502020204030204" pitchFamily="34" charset="0"/>
              </a:rPr>
              <a:t>was John the </a:t>
            </a:r>
            <a:r>
              <a:rPr lang="en-IE" sz="2400" dirty="0" smtClean="0">
                <a:solidFill>
                  <a:srgbClr val="000000"/>
                </a:solidFill>
                <a:latin typeface="Calibri" panose="020F0502020204030204" pitchFamily="34" charset="0"/>
                <a:ea typeface="Calibri" panose="020F0502020204030204" pitchFamily="34" charset="0"/>
              </a:rPr>
              <a:t>Dad, Lilly </a:t>
            </a:r>
            <a:r>
              <a:rPr lang="en-IE" sz="2400" dirty="0">
                <a:solidFill>
                  <a:srgbClr val="000000"/>
                </a:solidFill>
                <a:latin typeface="Calibri" panose="020F0502020204030204" pitchFamily="34" charset="0"/>
                <a:ea typeface="Calibri" panose="020F0502020204030204" pitchFamily="34" charset="0"/>
              </a:rPr>
              <a:t>the </a:t>
            </a:r>
            <a:r>
              <a:rPr lang="en-IE" sz="2400" dirty="0" smtClean="0">
                <a:solidFill>
                  <a:srgbClr val="000000"/>
                </a:solidFill>
                <a:latin typeface="Calibri" panose="020F0502020204030204" pitchFamily="34" charset="0"/>
                <a:ea typeface="Calibri" panose="020F0502020204030204" pitchFamily="34" charset="0"/>
              </a:rPr>
              <a:t>Mum, Eve </a:t>
            </a:r>
            <a:r>
              <a:rPr lang="en-IE" sz="2400" dirty="0">
                <a:solidFill>
                  <a:srgbClr val="000000"/>
                </a:solidFill>
                <a:latin typeface="Calibri" panose="020F0502020204030204" pitchFamily="34" charset="0"/>
                <a:ea typeface="Calibri" panose="020F0502020204030204" pitchFamily="34" charset="0"/>
              </a:rPr>
              <a:t>the daughter and Noah the </a:t>
            </a:r>
            <a:r>
              <a:rPr lang="en-IE" sz="2400" dirty="0" smtClean="0">
                <a:solidFill>
                  <a:srgbClr val="000000"/>
                </a:solidFill>
                <a:latin typeface="Calibri" panose="020F0502020204030204" pitchFamily="34" charset="0"/>
                <a:ea typeface="Calibri" panose="020F0502020204030204" pitchFamily="34" charset="0"/>
              </a:rPr>
              <a:t>sonly </a:t>
            </a:r>
            <a:r>
              <a:rPr lang="en-IE" sz="2400" dirty="0">
                <a:solidFill>
                  <a:srgbClr val="000000"/>
                </a:solidFill>
                <a:latin typeface="Calibri" panose="020F0502020204030204" pitchFamily="34" charset="0"/>
                <a:ea typeface="Calibri" panose="020F0502020204030204" pitchFamily="34" charset="0"/>
              </a:rPr>
              <a:t>was 25 days </a:t>
            </a:r>
            <a:r>
              <a:rPr lang="en-IE" sz="2400" dirty="0" smtClean="0">
                <a:solidFill>
                  <a:srgbClr val="000000"/>
                </a:solidFill>
                <a:latin typeface="Calibri" panose="020F0502020204030204" pitchFamily="34" charset="0"/>
                <a:ea typeface="Calibri" panose="020F0502020204030204" pitchFamily="34" charset="0"/>
              </a:rPr>
              <a:t>until Christmas. We </a:t>
            </a:r>
            <a:r>
              <a:rPr lang="en-IE" sz="2400" dirty="0">
                <a:solidFill>
                  <a:srgbClr val="000000"/>
                </a:solidFill>
                <a:latin typeface="Calibri" panose="020F0502020204030204" pitchFamily="34" charset="0"/>
                <a:ea typeface="Calibri" panose="020F0502020204030204" pitchFamily="34" charset="0"/>
              </a:rPr>
              <a:t>are starting </a:t>
            </a:r>
            <a:r>
              <a:rPr lang="en-IE" sz="2400" dirty="0" smtClean="0">
                <a:solidFill>
                  <a:srgbClr val="000000"/>
                </a:solidFill>
                <a:latin typeface="Calibri" panose="020F0502020204030204" pitchFamily="34" charset="0"/>
                <a:ea typeface="Calibri" panose="020F0502020204030204" pitchFamily="34" charset="0"/>
              </a:rPr>
              <a:t>our countdown. That </a:t>
            </a:r>
            <a:r>
              <a:rPr lang="en-IE" sz="2400" dirty="0">
                <a:solidFill>
                  <a:srgbClr val="000000"/>
                </a:solidFill>
                <a:latin typeface="Calibri" panose="020F0502020204030204" pitchFamily="34" charset="0"/>
                <a:ea typeface="Calibri" panose="020F0502020204030204" pitchFamily="34" charset="0"/>
              </a:rPr>
              <a:t>night the elves came. "l hope they don't cause any trouble this </a:t>
            </a:r>
            <a:r>
              <a:rPr lang="en-IE" sz="2400" dirty="0" smtClean="0">
                <a:solidFill>
                  <a:srgbClr val="000000"/>
                </a:solidFill>
                <a:latin typeface="Calibri" panose="020F0502020204030204" pitchFamily="34" charset="0"/>
                <a:ea typeface="Calibri" panose="020F0502020204030204" pitchFamily="34" charset="0"/>
              </a:rPr>
              <a:t>Christmas, </a:t>
            </a:r>
            <a:r>
              <a:rPr lang="en-IE" sz="2400" dirty="0">
                <a:solidFill>
                  <a:srgbClr val="000000"/>
                </a:solidFill>
                <a:latin typeface="Calibri" panose="020F0502020204030204" pitchFamily="34" charset="0"/>
                <a:ea typeface="Calibri" panose="020F0502020204030204" pitchFamily="34" charset="0"/>
              </a:rPr>
              <a:t>so they did and the elves are going to cause more trouble than ever </a:t>
            </a:r>
            <a:r>
              <a:rPr lang="en-IE" sz="2400" dirty="0" smtClean="0">
                <a:solidFill>
                  <a:srgbClr val="000000"/>
                </a:solidFill>
                <a:latin typeface="Calibri" panose="020F0502020204030204" pitchFamily="34" charset="0"/>
                <a:ea typeface="Calibri" panose="020F0502020204030204" pitchFamily="34" charset="0"/>
              </a:rPr>
              <a:t>before. The </a:t>
            </a:r>
            <a:r>
              <a:rPr lang="en-IE" sz="2400" dirty="0">
                <a:solidFill>
                  <a:srgbClr val="000000"/>
                </a:solidFill>
                <a:latin typeface="Calibri" panose="020F0502020204030204" pitchFamily="34" charset="0"/>
                <a:ea typeface="Calibri" panose="020F0502020204030204" pitchFamily="34" charset="0"/>
              </a:rPr>
              <a:t>elves are staying until New Years Eve.</a:t>
            </a:r>
            <a:endParaRPr lang="en-IE" sz="2000" dirty="0">
              <a:solidFill>
                <a:srgbClr val="000000"/>
              </a:solidFill>
              <a:latin typeface="Calibri" panose="020F0502020204030204" pitchFamily="34" charset="0"/>
              <a:ea typeface="Calibri" panose="020F0502020204030204" pitchFamily="34" charset="0"/>
            </a:endParaRPr>
          </a:p>
          <a:p>
            <a:pPr marL="33020" marR="100330" indent="2540" algn="just">
              <a:lnSpc>
                <a:spcPct val="90000"/>
              </a:lnSpc>
              <a:spcAft>
                <a:spcPts val="1455"/>
              </a:spcAft>
            </a:pPr>
            <a:r>
              <a:rPr lang="en-IE" sz="2400" dirty="0">
                <a:solidFill>
                  <a:srgbClr val="000000"/>
                </a:solidFill>
                <a:latin typeface="Calibri" panose="020F0502020204030204" pitchFamily="34" charset="0"/>
                <a:ea typeface="Calibri" panose="020F0502020204030204" pitchFamily="34" charset="0"/>
              </a:rPr>
              <a:t>On the first night Eve and Noah put up a camera and they saw the elves were watching TV</a:t>
            </a:r>
            <a:r>
              <a:rPr lang="en-IE" sz="2400" dirty="0" smtClean="0">
                <a:solidFill>
                  <a:srgbClr val="000000"/>
                </a:solidFill>
                <a:latin typeface="Calibri" panose="020F0502020204030204" pitchFamily="34" charset="0"/>
                <a:ea typeface="Calibri" panose="020F0502020204030204" pitchFamily="34" charset="0"/>
              </a:rPr>
              <a:t>.  Eve </a:t>
            </a:r>
            <a:r>
              <a:rPr lang="en-IE" sz="2400" dirty="0">
                <a:solidFill>
                  <a:srgbClr val="000000"/>
                </a:solidFill>
                <a:latin typeface="Calibri" panose="020F0502020204030204" pitchFamily="34" charset="0"/>
                <a:ea typeface="Calibri" panose="020F0502020204030204" pitchFamily="34" charset="0"/>
              </a:rPr>
              <a:t>and Noah sent their lists to Santa</a:t>
            </a:r>
            <a:r>
              <a:rPr lang="en-IE" sz="2400" dirty="0" smtClean="0">
                <a:solidFill>
                  <a:srgbClr val="000000"/>
                </a:solidFill>
                <a:latin typeface="Calibri" panose="020F0502020204030204" pitchFamily="34" charset="0"/>
                <a:ea typeface="Calibri" panose="020F0502020204030204" pitchFamily="34" charset="0"/>
              </a:rPr>
              <a:t>.  On Christmas </a:t>
            </a:r>
            <a:r>
              <a:rPr lang="en-IE" sz="2400" dirty="0">
                <a:solidFill>
                  <a:srgbClr val="000000"/>
                </a:solidFill>
                <a:latin typeface="Calibri" panose="020F0502020204030204" pitchFamily="34" charset="0"/>
                <a:ea typeface="Calibri" panose="020F0502020204030204" pitchFamily="34" charset="0"/>
              </a:rPr>
              <a:t>eve John and Lilly put family gifts under the </a:t>
            </a:r>
            <a:r>
              <a:rPr lang="en-IE" sz="2400" dirty="0" smtClean="0">
                <a:solidFill>
                  <a:srgbClr val="000000"/>
                </a:solidFill>
                <a:latin typeface="Calibri" panose="020F0502020204030204" pitchFamily="34" charset="0"/>
                <a:ea typeface="Calibri" panose="020F0502020204030204" pitchFamily="34" charset="0"/>
              </a:rPr>
              <a:t>tree. After </a:t>
            </a:r>
            <a:r>
              <a:rPr lang="en-IE" sz="2400" dirty="0">
                <a:solidFill>
                  <a:srgbClr val="000000"/>
                </a:solidFill>
                <a:latin typeface="Calibri" panose="020F0502020204030204" pitchFamily="34" charset="0"/>
                <a:ea typeface="Calibri" panose="020F0502020204030204" pitchFamily="34" charset="0"/>
              </a:rPr>
              <a:t>that Santa came and put the presents for Eve and Noah under the tree. "It is </a:t>
            </a:r>
            <a:r>
              <a:rPr lang="en-IE" sz="2400" dirty="0" smtClean="0">
                <a:solidFill>
                  <a:srgbClr val="000000"/>
                </a:solidFill>
                <a:latin typeface="Calibri" panose="020F0502020204030204" pitchFamily="34" charset="0"/>
                <a:ea typeface="Calibri" panose="020F0502020204030204" pitchFamily="34" charset="0"/>
              </a:rPr>
              <a:t>Christmas' </a:t>
            </a:r>
            <a:r>
              <a:rPr lang="en-IE" sz="2400" dirty="0">
                <a:solidFill>
                  <a:srgbClr val="000000"/>
                </a:solidFill>
                <a:latin typeface="Calibri" panose="020F0502020204030204" pitchFamily="34" charset="0"/>
                <a:ea typeface="Calibri" panose="020F0502020204030204" pitchFamily="34" charset="0"/>
              </a:rPr>
              <a:t>cheered </a:t>
            </a:r>
            <a:r>
              <a:rPr lang="en-IE" sz="2400" dirty="0" smtClean="0">
                <a:solidFill>
                  <a:srgbClr val="000000"/>
                </a:solidFill>
                <a:latin typeface="Calibri" panose="020F0502020204030204" pitchFamily="34" charset="0"/>
                <a:ea typeface="Calibri" panose="020F0502020204030204" pitchFamily="34" charset="0"/>
              </a:rPr>
              <a:t>Eve. Eve </a:t>
            </a:r>
            <a:r>
              <a:rPr lang="en-IE" sz="2400" dirty="0">
                <a:solidFill>
                  <a:srgbClr val="000000"/>
                </a:solidFill>
                <a:latin typeface="Calibri" panose="020F0502020204030204" pitchFamily="34" charset="0"/>
                <a:ea typeface="Calibri" panose="020F0502020204030204" pitchFamily="34" charset="0"/>
              </a:rPr>
              <a:t>and Noah got a lot of presents. "l love </a:t>
            </a:r>
            <a:r>
              <a:rPr lang="en-IE" sz="2400" dirty="0" smtClean="0">
                <a:solidFill>
                  <a:srgbClr val="000000"/>
                </a:solidFill>
                <a:latin typeface="Calibri" panose="020F0502020204030204" pitchFamily="34" charset="0"/>
                <a:ea typeface="Calibri" panose="020F0502020204030204" pitchFamily="34" charset="0"/>
              </a:rPr>
              <a:t>Christmas!" </a:t>
            </a:r>
            <a:r>
              <a:rPr lang="en-IE" sz="2400" dirty="0">
                <a:solidFill>
                  <a:srgbClr val="000000"/>
                </a:solidFill>
                <a:latin typeface="Calibri" panose="020F0502020204030204" pitchFamily="34" charset="0"/>
                <a:ea typeface="Calibri" panose="020F0502020204030204" pitchFamily="34" charset="0"/>
              </a:rPr>
              <a:t>said Noah. The elves were very </a:t>
            </a:r>
            <a:r>
              <a:rPr lang="en-IE" sz="2400" dirty="0" smtClean="0">
                <a:solidFill>
                  <a:srgbClr val="000000"/>
                </a:solidFill>
                <a:latin typeface="Calibri" panose="020F0502020204030204" pitchFamily="34" charset="0"/>
                <a:ea typeface="Calibri" panose="020F0502020204030204" pitchFamily="34" charset="0"/>
              </a:rPr>
              <a:t>sneaky. Eve </a:t>
            </a:r>
            <a:r>
              <a:rPr lang="en-IE" sz="2400" dirty="0">
                <a:solidFill>
                  <a:srgbClr val="000000"/>
                </a:solidFill>
                <a:latin typeface="Calibri" panose="020F0502020204030204" pitchFamily="34" charset="0"/>
                <a:ea typeface="Calibri" panose="020F0502020204030204" pitchFamily="34" charset="0"/>
              </a:rPr>
              <a:t>saw the elves move in the middle of the night.</a:t>
            </a:r>
            <a:endParaRPr lang="en-IE" sz="2000" dirty="0">
              <a:solidFill>
                <a:srgbClr val="000000"/>
              </a:solidFill>
              <a:effectLst/>
              <a:latin typeface="Calibri" panose="020F0502020204030204" pitchFamily="34" charset="0"/>
              <a:ea typeface="Calibri" panose="020F0502020204030204" pitchFamily="34" charset="0"/>
            </a:endParaRPr>
          </a:p>
        </p:txBody>
      </p:sp>
      <p:sp>
        <p:nvSpPr>
          <p:cNvPr id="8" name="Rectangle 7"/>
          <p:cNvSpPr/>
          <p:nvPr/>
        </p:nvSpPr>
        <p:spPr>
          <a:xfrm>
            <a:off x="2530674" y="923931"/>
            <a:ext cx="6720109"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latin typeface="Kingthings Christmas 2" panose="02000000000000000000" pitchFamily="2" charset="0"/>
              </a:rPr>
              <a:t>The Christmas Adventure</a:t>
            </a:r>
            <a:endParaRPr lang="en-US" sz="5400" b="0" cap="none" spc="0" dirty="0">
              <a:ln w="0"/>
              <a:solidFill>
                <a:schemeClr val="tx1"/>
              </a:solidFill>
              <a:effectLst>
                <a:outerShdw blurRad="38100" dist="19050" dir="2700000" algn="tl" rotWithShape="0">
                  <a:schemeClr val="dk1">
                    <a:alpha val="40000"/>
                  </a:schemeClr>
                </a:outerShdw>
              </a:effectLst>
              <a:latin typeface="Kingthings Christmas 2" panose="02000000000000000000" pitchFamily="2" charset="0"/>
            </a:endParaRPr>
          </a:p>
        </p:txBody>
      </p:sp>
    </p:spTree>
    <p:extLst>
      <p:ext uri="{BB962C8B-B14F-4D97-AF65-F5344CB8AC3E}">
        <p14:creationId xmlns:p14="http://schemas.microsoft.com/office/powerpoint/2010/main" val="29203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3633" y="2967335"/>
            <a:ext cx="184731" cy="523220"/>
          </a:xfrm>
          <a:prstGeom prst="rect">
            <a:avLst/>
          </a:prstGeom>
          <a:noFill/>
        </p:spPr>
        <p:txBody>
          <a:bodyPr wrap="none" lIns="91440" tIns="45720" rIns="91440" bIns="45720">
            <a:spAutoFit/>
          </a:bodyPr>
          <a:lstStyle/>
          <a:p>
            <a:pPr algn="ct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2" name="TextBox 1"/>
          <p:cNvSpPr txBox="1"/>
          <p:nvPr/>
        </p:nvSpPr>
        <p:spPr>
          <a:xfrm>
            <a:off x="3080944" y="1582340"/>
            <a:ext cx="5845378" cy="3539430"/>
          </a:xfrm>
          <a:prstGeom prst="rect">
            <a:avLst/>
          </a:prstGeom>
          <a:solidFill>
            <a:schemeClr val="bg1"/>
          </a:solidFill>
        </p:spPr>
        <p:txBody>
          <a:bodyPr wrap="square" rtlCol="0">
            <a:spAutoFit/>
          </a:bodyPr>
          <a:lstStyle/>
          <a:p>
            <a:pPr algn="ctr"/>
            <a:r>
              <a:rPr lang="en-IE" sz="2800" dirty="0" smtClean="0">
                <a:latin typeface="Bubble Bobble" panose="02000500000000000000" pitchFamily="50" charset="0"/>
              </a:rPr>
              <a:t>The </a:t>
            </a:r>
            <a:r>
              <a:rPr lang="en-IE" sz="2800" dirty="0" err="1" smtClean="0">
                <a:latin typeface="Bubble Bobble" panose="02000500000000000000" pitchFamily="50" charset="0"/>
              </a:rPr>
              <a:t>Scoil</a:t>
            </a:r>
            <a:r>
              <a:rPr lang="en-IE" sz="2800" dirty="0" smtClean="0">
                <a:latin typeface="Bubble Bobble" panose="02000500000000000000" pitchFamily="50" charset="0"/>
              </a:rPr>
              <a:t> Eoin </a:t>
            </a:r>
            <a:r>
              <a:rPr lang="en-IE" sz="2800" dirty="0" err="1" smtClean="0">
                <a:latin typeface="Bubble Bobble" panose="02000500000000000000" pitchFamily="50" charset="0"/>
              </a:rPr>
              <a:t>Baiste</a:t>
            </a:r>
            <a:r>
              <a:rPr lang="en-IE" sz="2800" dirty="0" smtClean="0">
                <a:latin typeface="Bubble Bobble" panose="02000500000000000000" pitchFamily="50" charset="0"/>
              </a:rPr>
              <a:t> Christmas Times </a:t>
            </a:r>
            <a:r>
              <a:rPr lang="en-IE" sz="2800" dirty="0" smtClean="0">
                <a:latin typeface="Bubble Bobble" panose="02000500000000000000" pitchFamily="50" charset="0"/>
              </a:rPr>
              <a:t>was created by pupils from 1</a:t>
            </a:r>
            <a:r>
              <a:rPr lang="en-IE" sz="2800" baseline="30000" dirty="0" smtClean="0">
                <a:latin typeface="Bubble Bobble" panose="02000500000000000000" pitchFamily="50" charset="0"/>
              </a:rPr>
              <a:t>st</a:t>
            </a:r>
            <a:r>
              <a:rPr lang="en-IE" sz="2800" dirty="0" smtClean="0">
                <a:latin typeface="Bubble Bobble" panose="02000500000000000000" pitchFamily="50" charset="0"/>
              </a:rPr>
              <a:t> – 6</a:t>
            </a:r>
            <a:r>
              <a:rPr lang="en-IE" sz="2800" baseline="30000" dirty="0" smtClean="0">
                <a:latin typeface="Bubble Bobble" panose="02000500000000000000" pitchFamily="50" charset="0"/>
              </a:rPr>
              <a:t>th</a:t>
            </a:r>
            <a:r>
              <a:rPr lang="en-IE" sz="2800" dirty="0" smtClean="0">
                <a:latin typeface="Bubble Bobble" panose="02000500000000000000" pitchFamily="50" charset="0"/>
              </a:rPr>
              <a:t> class </a:t>
            </a:r>
            <a:r>
              <a:rPr lang="en-IE" sz="2800" dirty="0" smtClean="0">
                <a:latin typeface="Bubble Bobble" panose="02000500000000000000" pitchFamily="50" charset="0"/>
              </a:rPr>
              <a:t>in </a:t>
            </a:r>
            <a:r>
              <a:rPr lang="en-IE" sz="2800" dirty="0" err="1" smtClean="0">
                <a:latin typeface="Bubble Bobble" panose="02000500000000000000" pitchFamily="50" charset="0"/>
              </a:rPr>
              <a:t>Scoil</a:t>
            </a:r>
            <a:r>
              <a:rPr lang="en-IE" sz="2800" dirty="0" smtClean="0">
                <a:latin typeface="Bubble Bobble" panose="02000500000000000000" pitchFamily="50" charset="0"/>
              </a:rPr>
              <a:t> </a:t>
            </a:r>
            <a:r>
              <a:rPr lang="en-IE" sz="2800" dirty="0" smtClean="0">
                <a:latin typeface="Bubble Bobble" panose="02000500000000000000" pitchFamily="50" charset="0"/>
              </a:rPr>
              <a:t>Eoin </a:t>
            </a:r>
            <a:r>
              <a:rPr lang="en-IE" sz="2800" dirty="0" err="1" smtClean="0">
                <a:latin typeface="Bubble Bobble" panose="02000500000000000000" pitchFamily="50" charset="0"/>
              </a:rPr>
              <a:t>Baiste</a:t>
            </a:r>
            <a:r>
              <a:rPr lang="en-IE" sz="2800" dirty="0" smtClean="0">
                <a:latin typeface="Bubble Bobble" panose="02000500000000000000" pitchFamily="50" charset="0"/>
              </a:rPr>
              <a:t>.  </a:t>
            </a:r>
          </a:p>
          <a:p>
            <a:pPr algn="ctr"/>
            <a:r>
              <a:rPr lang="en-IE" sz="2800" dirty="0" smtClean="0">
                <a:latin typeface="Bubble Bobble" panose="02000500000000000000" pitchFamily="50" charset="0"/>
              </a:rPr>
              <a:t>Our amazing editors were Chloe, Suzanne, </a:t>
            </a:r>
            <a:r>
              <a:rPr lang="en-IE" sz="2800" dirty="0" err="1" smtClean="0">
                <a:latin typeface="Bubble Bobble" panose="02000500000000000000" pitchFamily="50" charset="0"/>
              </a:rPr>
              <a:t>Aedín</a:t>
            </a:r>
            <a:r>
              <a:rPr lang="en-IE" sz="2800" dirty="0" smtClean="0">
                <a:latin typeface="Bubble Bobble" panose="02000500000000000000" pitchFamily="50" charset="0"/>
              </a:rPr>
              <a:t>, Alannah, Aimee, Tara, Bridget and Amy H from 6</a:t>
            </a:r>
            <a:r>
              <a:rPr lang="en-IE" sz="2800" baseline="30000" dirty="0" smtClean="0">
                <a:latin typeface="Bubble Bobble" panose="02000500000000000000" pitchFamily="50" charset="0"/>
              </a:rPr>
              <a:t>th</a:t>
            </a:r>
            <a:r>
              <a:rPr lang="en-IE" sz="2800" dirty="0" smtClean="0">
                <a:latin typeface="Bubble Bobble" panose="02000500000000000000" pitchFamily="50" charset="0"/>
              </a:rPr>
              <a:t> class.</a:t>
            </a:r>
          </a:p>
          <a:p>
            <a:pPr algn="ctr"/>
            <a:r>
              <a:rPr lang="en-IE" sz="2800" dirty="0" smtClean="0">
                <a:latin typeface="Bubble Bobble" panose="02000500000000000000" pitchFamily="50" charset="0"/>
              </a:rPr>
              <a:t>We hope you enjoy &amp; Merry Christmas to all our readers.</a:t>
            </a:r>
            <a:endParaRPr lang="en-IE" dirty="0">
              <a:latin typeface="Bubble Bobble" panose="02000500000000000000" pitchFamily="50" charset="0"/>
            </a:endParaRPr>
          </a:p>
        </p:txBody>
      </p:sp>
    </p:spTree>
    <p:extLst>
      <p:ext uri="{BB962C8B-B14F-4D97-AF65-F5344CB8AC3E}">
        <p14:creationId xmlns:p14="http://schemas.microsoft.com/office/powerpoint/2010/main" val="261851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0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880" y="2892490"/>
            <a:ext cx="45719" cy="7938"/>
          </a:xfrm>
          <a:prstGeom prst="rect">
            <a:avLst/>
          </a:prstGeom>
          <a:solidFill>
            <a:schemeClr val="bg1"/>
          </a:solidFill>
        </p:spPr>
      </p:pic>
      <p:pic>
        <p:nvPicPr>
          <p:cNvPr id="3075" name="Picture 2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3581" y="4087878"/>
            <a:ext cx="45719" cy="42862"/>
          </a:xfrm>
          <a:prstGeom prst="rect">
            <a:avLst/>
          </a:prstGeom>
          <a:solidFill>
            <a:schemeClr val="bg1"/>
          </a:solidFill>
        </p:spPr>
      </p:pic>
      <p:pic>
        <p:nvPicPr>
          <p:cNvPr id="3074" name="Picture 20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830" y="4118040"/>
            <a:ext cx="45719" cy="12700"/>
          </a:xfrm>
          <a:prstGeom prst="rect">
            <a:avLst/>
          </a:prstGeom>
          <a:solidFill>
            <a:schemeClr val="bg1"/>
          </a:solidFill>
        </p:spPr>
      </p:pic>
      <p:sp>
        <p:nvSpPr>
          <p:cNvPr id="4" name="Rectangle 4"/>
          <p:cNvSpPr>
            <a:spLocks noChangeArrowheads="1"/>
          </p:cNvSpPr>
          <p:nvPr/>
        </p:nvSpPr>
        <p:spPr bwMode="auto">
          <a:xfrm>
            <a:off x="1548881" y="2435290"/>
            <a:ext cx="8210550" cy="4572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endParaRPr lang="en-IE" dirty="0"/>
          </a:p>
        </p:txBody>
      </p:sp>
      <p:sp>
        <p:nvSpPr>
          <p:cNvPr id="5" name="Rectangle 5"/>
          <p:cNvSpPr>
            <a:spLocks noChangeArrowheads="1"/>
          </p:cNvSpPr>
          <p:nvPr/>
        </p:nvSpPr>
        <p:spPr bwMode="auto">
          <a:xfrm>
            <a:off x="923732" y="1332519"/>
            <a:ext cx="10422292" cy="452431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indent="31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l" defTabSz="914400" rtl="0" eaLnBrk="0" fontAlgn="base" latinLnBrk="0" hangingPunct="0">
              <a:lnSpc>
                <a:spcPct val="100000"/>
              </a:lnSpc>
              <a:spcBef>
                <a:spcPct val="0"/>
              </a:spcBef>
              <a:spcAft>
                <a:spcPct val="0"/>
              </a:spcAft>
              <a:buClrTx/>
              <a:buSzTx/>
              <a:buFontTx/>
              <a:buNone/>
              <a:tabLst/>
            </a:pPr>
            <a:r>
              <a:rPr kumimoji="0" lang="en-IE" altLang="en-US"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The next morning Noah dressed the elves, then he had to put cinnamon on the elves because he touched them, it was Lilly's birthday after Christmas. The elves wrote on Lilly's face and it said ‘Happy birthday</a:t>
            </a:r>
            <a:r>
              <a:rPr kumimoji="0" lang="en-IE" altLang="en-US" b="0" i="0" u="none" strike="noStrike" cap="none" normalizeH="0" dirty="0" smtClean="0">
                <a:ln>
                  <a:noFill/>
                </a:ln>
                <a:solidFill>
                  <a:srgbClr val="000000"/>
                </a:solidFill>
                <a:effectLst/>
                <a:latin typeface="Arial" panose="020B0604020202020204" pitchFamily="34" charset="0"/>
                <a:ea typeface="Calibri" panose="020F0502020204030204" pitchFamily="34" charset="0"/>
              </a:rPr>
              <a:t> Lilly from </a:t>
            </a:r>
            <a:r>
              <a:rPr kumimoji="0" lang="en-IE" altLang="en-US"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the Elves'. They made snowmen on her birthday. Noah and Eve were playing in the snow and the elves were secretly playing in the snow too. "That countdown went fast" said Noah. Then Lilly made them hot chocolate, "YUMMY" said Eve. "The elves said bye " said</a:t>
            </a:r>
            <a:endParaRPr kumimoji="0" lang="en-IE" altLang="en-US" sz="1050" b="0" i="0" u="none" strike="noStrike" cap="none" normalizeH="0" baseline="0" dirty="0" smtClean="0">
              <a:ln>
                <a:noFill/>
              </a:ln>
              <a:solidFill>
                <a:schemeClr val="tx1"/>
              </a:solidFill>
              <a:effectLst/>
              <a:latin typeface="Arial" panose="020B0604020202020204" pitchFamily="34" charset="0"/>
            </a:endParaRPr>
          </a:p>
          <a:p>
            <a:pPr marL="0" marR="0" lvl="0" indent="3175" algn="l" defTabSz="914400" rtl="0" eaLnBrk="0" fontAlgn="base" latinLnBrk="0" hangingPunct="0">
              <a:lnSpc>
                <a:spcPct val="100000"/>
              </a:lnSpc>
              <a:spcBef>
                <a:spcPct val="0"/>
              </a:spcBef>
              <a:spcAft>
                <a:spcPct val="0"/>
              </a:spcAft>
              <a:buClrTx/>
              <a:buSzTx/>
              <a:buFontTx/>
              <a:buNone/>
              <a:tabLst/>
            </a:pPr>
            <a:r>
              <a:rPr kumimoji="0" lang="en-IE" altLang="en-US"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Noah and Eve. Eve and Noah were sad that the elves left, even though they were extremely naughty. When the elves flew back they met Santa in the workshop and Santa said, "Were you EXTREMELY naughty! "Noah and Eve said to Lilly "l miss Christmas, it was just the best. Then Lilly said, "Help me take down the Christmas decorations“. Noah and Eve missed Christmas too much Lilly let them watch the Grinch. Noah got lifted up by dad and Eve got lifted up by mum. Eve and Noah took down the star, Eve took one side and Noah took the other. Lilly and John said</a:t>
            </a:r>
            <a:r>
              <a:rPr kumimoji="0" lang="en-IE" altLang="en-US" b="0" i="0" u="none" strike="noStrike" cap="none" normalizeH="0" dirty="0" smtClean="0">
                <a:ln>
                  <a:noFill/>
                </a:ln>
                <a:solidFill>
                  <a:srgbClr val="000000"/>
                </a:solidFill>
                <a:effectLst/>
                <a:latin typeface="Arial" panose="020B0604020202020204" pitchFamily="34" charset="0"/>
                <a:ea typeface="Calibri" panose="020F0502020204030204" pitchFamily="34" charset="0"/>
              </a:rPr>
              <a:t> </a:t>
            </a:r>
            <a:r>
              <a:rPr kumimoji="0" lang="en-IE" altLang="en-US"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"Christmas is over“.  Noah and Eve felt like this Christmas was an adventure. At midnight we watched and we watched the countdown and they alt said," 10,9,8,7,6,5,4,3,2,1 !lt's 2023!"A few days later Noah knocked on Eve's door and said</a:t>
            </a:r>
            <a:r>
              <a:rPr kumimoji="0" lang="en-IE" altLang="en-US" b="0" i="0" u="none" strike="noStrike" cap="none" normalizeH="0" dirty="0" smtClean="0">
                <a:ln>
                  <a:noFill/>
                </a:ln>
                <a:solidFill>
                  <a:srgbClr val="000000"/>
                </a:solidFill>
                <a:effectLst/>
                <a:latin typeface="Arial" panose="020B0604020202020204" pitchFamily="34" charset="0"/>
                <a:ea typeface="Calibri" panose="020F0502020204030204" pitchFamily="34" charset="0"/>
              </a:rPr>
              <a:t> </a:t>
            </a:r>
            <a:r>
              <a:rPr kumimoji="0" lang="en-IE" altLang="en-US"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"Can you play with me?</a:t>
            </a:r>
            <a:r>
              <a:rPr kumimoji="0" lang="en-IE" altLang="en-US" b="0" i="0" u="none" strike="noStrike" cap="none" normalizeH="0" dirty="0" smtClean="0">
                <a:ln>
                  <a:noFill/>
                </a:ln>
                <a:solidFill>
                  <a:srgbClr val="000000"/>
                </a:solidFill>
                <a:effectLst/>
                <a:latin typeface="Arial" panose="020B0604020202020204" pitchFamily="34" charset="0"/>
                <a:ea typeface="Calibri" panose="020F0502020204030204" pitchFamily="34" charset="0"/>
              </a:rPr>
              <a:t> </a:t>
            </a:r>
            <a:r>
              <a:rPr kumimoji="0" lang="en-IE" altLang="en-US"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Do you know what I am thinking because I miss</a:t>
            </a:r>
          </a:p>
          <a:p>
            <a:pPr marL="0" marR="0" lvl="0" indent="3175" algn="l" defTabSz="914400" rtl="0" eaLnBrk="0" fontAlgn="base" latinLnBrk="0" hangingPunct="0">
              <a:lnSpc>
                <a:spcPct val="100000"/>
              </a:lnSpc>
              <a:spcBef>
                <a:spcPct val="0"/>
              </a:spcBef>
              <a:spcAft>
                <a:spcPct val="0"/>
              </a:spcAft>
              <a:buClrTx/>
              <a:buSzTx/>
              <a:buFontTx/>
              <a:buNone/>
              <a:tabLst/>
            </a:pPr>
            <a:r>
              <a:rPr kumimoji="0" lang="en-IE" altLang="en-US"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CHRISTMAS!“. When Noah was saying he misses Christmas he was shouting, he fell</a:t>
            </a:r>
            <a:r>
              <a:rPr kumimoji="0" lang="en-IE" altLang="en-US" b="0" i="0" u="none" strike="noStrike" cap="none" normalizeH="0" dirty="0" smtClean="0">
                <a:ln>
                  <a:noFill/>
                </a:ln>
                <a:solidFill>
                  <a:srgbClr val="000000"/>
                </a:solidFill>
                <a:effectLst/>
                <a:latin typeface="Arial" panose="020B0604020202020204" pitchFamily="34" charset="0"/>
                <a:ea typeface="Calibri" panose="020F0502020204030204" pitchFamily="34" charset="0"/>
              </a:rPr>
              <a:t> flat on the ground.</a:t>
            </a:r>
            <a:endParaRPr kumimoji="0" lang="en-IE" alt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1460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6449" y="724414"/>
            <a:ext cx="10693675" cy="4969374"/>
          </a:xfrm>
          <a:prstGeom prst="rect">
            <a:avLst/>
          </a:prstGeom>
          <a:solidFill>
            <a:schemeClr val="bg1"/>
          </a:solidFill>
        </p:spPr>
        <p:txBody>
          <a:bodyPr wrap="square">
            <a:spAutoFit/>
          </a:bodyPr>
          <a:lstStyle/>
          <a:p>
            <a:pPr marL="51435" indent="8890" algn="ctr">
              <a:lnSpc>
                <a:spcPct val="92000"/>
              </a:lnSpc>
              <a:spcAft>
                <a:spcPts val="875"/>
              </a:spcAft>
            </a:pPr>
            <a:r>
              <a:rPr lang="en-IE" sz="4000" dirty="0" smtClean="0">
                <a:solidFill>
                  <a:srgbClr val="000000"/>
                </a:solidFill>
                <a:latin typeface="Kingthings Christmas 2" panose="02000000000000000000" pitchFamily="2" charset="0"/>
                <a:ea typeface="Calibri" panose="020F0502020204030204" pitchFamily="34" charset="0"/>
              </a:rPr>
              <a:t>Jolly Holly Village </a:t>
            </a:r>
          </a:p>
          <a:p>
            <a:pPr marL="51435" indent="8890" algn="ctr">
              <a:lnSpc>
                <a:spcPct val="92000"/>
              </a:lnSpc>
              <a:spcAft>
                <a:spcPts val="875"/>
              </a:spcAft>
            </a:pPr>
            <a:r>
              <a:rPr lang="en-IE"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By Olivia Doherty</a:t>
            </a:r>
          </a:p>
          <a:p>
            <a:pPr marL="51435" indent="8890">
              <a:lnSpc>
                <a:spcPct val="92000"/>
              </a:lnSpc>
              <a:spcAft>
                <a:spcPts val="875"/>
              </a:spcAft>
            </a:pPr>
            <a:r>
              <a:rPr lang="en-IE" sz="2200" dirty="0" smtClean="0">
                <a:solidFill>
                  <a:srgbClr val="000000"/>
                </a:solidFill>
                <a:latin typeface="Calibri" panose="020F0502020204030204" pitchFamily="34" charset="0"/>
                <a:ea typeface="Calibri" panose="020F0502020204030204" pitchFamily="34" charset="0"/>
              </a:rPr>
              <a:t>Donegal, </a:t>
            </a:r>
            <a:r>
              <a:rPr lang="en-IE" sz="2200" dirty="0" err="1" smtClean="0">
                <a:solidFill>
                  <a:srgbClr val="000000"/>
                </a:solidFill>
                <a:latin typeface="Calibri" panose="020F0502020204030204" pitchFamily="34" charset="0"/>
                <a:ea typeface="Calibri" panose="020F0502020204030204" pitchFamily="34" charset="0"/>
              </a:rPr>
              <a:t>lreland</a:t>
            </a:r>
            <a:r>
              <a:rPr lang="en-IE" sz="2200" dirty="0" smtClean="0">
                <a:solidFill>
                  <a:srgbClr val="000000"/>
                </a:solidFill>
                <a:latin typeface="Calibri" panose="020F0502020204030204" pitchFamily="34" charset="0"/>
                <a:ea typeface="Calibri" panose="020F0502020204030204" pitchFamily="34" charset="0"/>
              </a:rPr>
              <a:t> </a:t>
            </a:r>
            <a:r>
              <a:rPr lang="en-IE" sz="2200" dirty="0">
                <a:solidFill>
                  <a:srgbClr val="000000"/>
                </a:solidFill>
                <a:latin typeface="Calibri" panose="020F0502020204030204" pitchFamily="34" charset="0"/>
                <a:ea typeface="Calibri" panose="020F0502020204030204" pitchFamily="34" charset="0"/>
              </a:rPr>
              <a:t>is always very festive around this </a:t>
            </a:r>
            <a:r>
              <a:rPr lang="en-IE" sz="2200" dirty="0" smtClean="0">
                <a:solidFill>
                  <a:srgbClr val="000000"/>
                </a:solidFill>
                <a:latin typeface="Calibri" panose="020F0502020204030204" pitchFamily="34" charset="0"/>
                <a:ea typeface="Calibri" panose="020F0502020204030204" pitchFamily="34" charset="0"/>
              </a:rPr>
              <a:t>time of </a:t>
            </a:r>
            <a:r>
              <a:rPr lang="en-IE" sz="2200" dirty="0">
                <a:solidFill>
                  <a:srgbClr val="000000"/>
                </a:solidFill>
                <a:latin typeface="Calibri" panose="020F0502020204030204" pitchFamily="34" charset="0"/>
                <a:ea typeface="Calibri" panose="020F0502020204030204" pitchFamily="34" charset="0"/>
              </a:rPr>
              <a:t>year but there is one house that goes out of their way to really make it feel like C</a:t>
            </a:r>
            <a:r>
              <a:rPr lang="en-IE" sz="2200" dirty="0" smtClean="0">
                <a:solidFill>
                  <a:srgbClr val="000000"/>
                </a:solidFill>
                <a:latin typeface="Calibri" panose="020F0502020204030204" pitchFamily="34" charset="0"/>
                <a:ea typeface="Calibri" panose="020F0502020204030204" pitchFamily="34" charset="0"/>
              </a:rPr>
              <a:t>hristmas </a:t>
            </a:r>
            <a:r>
              <a:rPr lang="en-IE" sz="2200" dirty="0">
                <a:solidFill>
                  <a:srgbClr val="000000"/>
                </a:solidFill>
                <a:latin typeface="Calibri" panose="020F0502020204030204" pitchFamily="34" charset="0"/>
                <a:ea typeface="Calibri" panose="020F0502020204030204" pitchFamily="34" charset="0"/>
              </a:rPr>
              <a:t>and that is the Mc Clauses </a:t>
            </a:r>
            <a:r>
              <a:rPr lang="en-IE" sz="2200" dirty="0" smtClean="0">
                <a:solidFill>
                  <a:srgbClr val="000000"/>
                </a:solidFill>
                <a:latin typeface="Calibri" panose="020F0502020204030204" pitchFamily="34" charset="0"/>
                <a:ea typeface="Calibri" panose="020F0502020204030204" pitchFamily="34" charset="0"/>
              </a:rPr>
              <a:t>house. Sonia, </a:t>
            </a:r>
            <a:r>
              <a:rPr lang="en-IE" sz="2200" dirty="0">
                <a:solidFill>
                  <a:srgbClr val="000000"/>
                </a:solidFill>
                <a:latin typeface="Calibri" panose="020F0502020204030204" pitchFamily="34" charset="0"/>
                <a:ea typeface="Calibri" panose="020F0502020204030204" pitchFamily="34" charset="0"/>
              </a:rPr>
              <a:t>the </a:t>
            </a:r>
            <a:r>
              <a:rPr lang="en-IE" sz="2200" dirty="0" smtClean="0">
                <a:solidFill>
                  <a:srgbClr val="000000"/>
                </a:solidFill>
                <a:latin typeface="Calibri" panose="020F0502020204030204" pitchFamily="34" charset="0"/>
                <a:ea typeface="Calibri" panose="020F0502020204030204" pitchFamily="34" charset="0"/>
              </a:rPr>
              <a:t>mum, </a:t>
            </a:r>
            <a:r>
              <a:rPr lang="en-IE" sz="2200" dirty="0">
                <a:solidFill>
                  <a:srgbClr val="000000"/>
                </a:solidFill>
                <a:latin typeface="Calibri" panose="020F0502020204030204" pitchFamily="34" charset="0"/>
                <a:ea typeface="Calibri" panose="020F0502020204030204" pitchFamily="34" charset="0"/>
              </a:rPr>
              <a:t>always makes hot chocolate for the children playing outside on a cold misty </a:t>
            </a:r>
            <a:r>
              <a:rPr lang="en-IE" sz="2200" dirty="0" smtClean="0">
                <a:solidFill>
                  <a:srgbClr val="000000"/>
                </a:solidFill>
                <a:latin typeface="Calibri" panose="020F0502020204030204" pitchFamily="34" charset="0"/>
                <a:ea typeface="Calibri" panose="020F0502020204030204" pitchFamily="34" charset="0"/>
              </a:rPr>
              <a:t>afternoon. Michael, </a:t>
            </a:r>
            <a:r>
              <a:rPr lang="en-IE" sz="2200" dirty="0">
                <a:solidFill>
                  <a:srgbClr val="000000"/>
                </a:solidFill>
                <a:latin typeface="Calibri" panose="020F0502020204030204" pitchFamily="34" charset="0"/>
                <a:ea typeface="Calibri" panose="020F0502020204030204" pitchFamily="34" charset="0"/>
              </a:rPr>
              <a:t>the </a:t>
            </a:r>
            <a:r>
              <a:rPr lang="en-IE" sz="2200" dirty="0" smtClean="0">
                <a:solidFill>
                  <a:srgbClr val="000000"/>
                </a:solidFill>
                <a:latin typeface="Calibri" panose="020F0502020204030204" pitchFamily="34" charset="0"/>
                <a:ea typeface="Calibri" panose="020F0502020204030204" pitchFamily="34" charset="0"/>
              </a:rPr>
              <a:t>dad, </a:t>
            </a:r>
            <a:r>
              <a:rPr lang="en-IE" sz="2200" dirty="0">
                <a:solidFill>
                  <a:srgbClr val="000000"/>
                </a:solidFill>
                <a:latin typeface="Calibri" panose="020F0502020204030204" pitchFamily="34" charset="0"/>
                <a:ea typeface="Calibri" panose="020F0502020204030204" pitchFamily="34" charset="0"/>
              </a:rPr>
              <a:t>loves building sleighs for the children around the </a:t>
            </a:r>
            <a:r>
              <a:rPr lang="en-IE" sz="2200" dirty="0" smtClean="0">
                <a:solidFill>
                  <a:srgbClr val="000000"/>
                </a:solidFill>
                <a:latin typeface="Calibri" panose="020F0502020204030204" pitchFamily="34" charset="0"/>
                <a:ea typeface="Calibri" panose="020F0502020204030204" pitchFamily="34" charset="0"/>
              </a:rPr>
              <a:t>town. Orla </a:t>
            </a:r>
            <a:r>
              <a:rPr lang="en-IE" sz="2200" dirty="0">
                <a:solidFill>
                  <a:srgbClr val="000000"/>
                </a:solidFill>
                <a:latin typeface="Calibri" panose="020F0502020204030204" pitchFamily="34" charset="0"/>
                <a:ea typeface="Calibri" panose="020F0502020204030204" pitchFamily="34" charset="0"/>
              </a:rPr>
              <a:t>and </a:t>
            </a:r>
            <a:r>
              <a:rPr lang="en-IE" sz="2200" dirty="0" err="1">
                <a:solidFill>
                  <a:srgbClr val="000000"/>
                </a:solidFill>
                <a:latin typeface="Calibri" panose="020F0502020204030204" pitchFamily="34" charset="0"/>
                <a:ea typeface="Calibri" panose="020F0502020204030204" pitchFamily="34" charset="0"/>
              </a:rPr>
              <a:t>Ódhran</a:t>
            </a:r>
            <a:r>
              <a:rPr lang="en-IE" sz="2200" dirty="0">
                <a:solidFill>
                  <a:srgbClr val="000000"/>
                </a:solidFill>
                <a:latin typeface="Calibri" panose="020F0502020204030204" pitchFamily="34" charset="0"/>
                <a:ea typeface="Calibri" panose="020F0502020204030204" pitchFamily="34" charset="0"/>
              </a:rPr>
              <a:t> are the children in the family and love making </a:t>
            </a:r>
            <a:r>
              <a:rPr lang="en-IE" sz="2200" dirty="0" smtClean="0">
                <a:solidFill>
                  <a:srgbClr val="000000"/>
                </a:solidFill>
                <a:latin typeface="Calibri" panose="020F0502020204030204" pitchFamily="34" charset="0"/>
                <a:ea typeface="Calibri" panose="020F0502020204030204" pitchFamily="34" charset="0"/>
              </a:rPr>
              <a:t>snowmen, snow </a:t>
            </a:r>
            <a:r>
              <a:rPr lang="en-IE" sz="2200" dirty="0">
                <a:solidFill>
                  <a:srgbClr val="000000"/>
                </a:solidFill>
                <a:latin typeface="Calibri" panose="020F0502020204030204" pitchFamily="34" charset="0"/>
                <a:ea typeface="Calibri" panose="020F0502020204030204" pitchFamily="34" charset="0"/>
              </a:rPr>
              <a:t>angels and even sometimes try to find a path to The North </a:t>
            </a:r>
            <a:r>
              <a:rPr lang="en-IE" sz="2200" dirty="0" smtClean="0">
                <a:solidFill>
                  <a:srgbClr val="000000"/>
                </a:solidFill>
                <a:latin typeface="Calibri" panose="020F0502020204030204" pitchFamily="34" charset="0"/>
                <a:ea typeface="Calibri" panose="020F0502020204030204" pitchFamily="34" charset="0"/>
              </a:rPr>
              <a:t>Pole.</a:t>
            </a:r>
            <a:endParaRPr lang="en-IE" sz="2200" dirty="0">
              <a:solidFill>
                <a:srgbClr val="000000"/>
              </a:solidFill>
              <a:latin typeface="Calibri" panose="020F0502020204030204" pitchFamily="34" charset="0"/>
              <a:ea typeface="Calibri" panose="020F0502020204030204" pitchFamily="34" charset="0"/>
            </a:endParaRPr>
          </a:p>
          <a:p>
            <a:pPr marL="51435" indent="8890">
              <a:lnSpc>
                <a:spcPct val="92000"/>
              </a:lnSpc>
              <a:spcAft>
                <a:spcPts val="875"/>
              </a:spcAft>
            </a:pPr>
            <a:r>
              <a:rPr lang="en-IE" sz="2200" dirty="0" err="1">
                <a:solidFill>
                  <a:srgbClr val="000000"/>
                </a:solidFill>
                <a:latin typeface="Calibri" panose="020F0502020204030204" pitchFamily="34" charset="0"/>
                <a:ea typeface="Calibri" panose="020F0502020204030204" pitchFamily="34" charset="0"/>
              </a:rPr>
              <a:t>Ódhran</a:t>
            </a:r>
            <a:r>
              <a:rPr lang="en-IE" sz="2200" dirty="0">
                <a:solidFill>
                  <a:srgbClr val="000000"/>
                </a:solidFill>
                <a:latin typeface="Calibri" panose="020F0502020204030204" pitchFamily="34" charset="0"/>
                <a:ea typeface="Calibri" panose="020F0502020204030204" pitchFamily="34" charset="0"/>
              </a:rPr>
              <a:t> and Orla were setting up a Santa Security camera they found at the local shop when Sonia was buying the last of the limited edition raspberry sweet savoury cookies for her special cookie crumble she makes </a:t>
            </a:r>
            <a:r>
              <a:rPr lang="en-IE" sz="2200" dirty="0" smtClean="0">
                <a:solidFill>
                  <a:srgbClr val="000000"/>
                </a:solidFill>
                <a:latin typeface="Calibri" panose="020F0502020204030204" pitchFamily="34" charset="0"/>
                <a:ea typeface="Calibri" panose="020F0502020204030204" pitchFamily="34" charset="0"/>
              </a:rPr>
              <a:t>every </a:t>
            </a:r>
            <a:r>
              <a:rPr lang="en-IE" sz="2200" dirty="0">
                <a:solidFill>
                  <a:srgbClr val="000000"/>
                </a:solidFill>
                <a:latin typeface="Calibri" panose="020F0502020204030204" pitchFamily="34" charset="0"/>
                <a:ea typeface="Calibri" panose="020F0502020204030204" pitchFamily="34" charset="0"/>
              </a:rPr>
              <a:t>year</a:t>
            </a:r>
            <a:r>
              <a:rPr lang="en-IE" sz="2200" dirty="0" smtClean="0">
                <a:solidFill>
                  <a:srgbClr val="000000"/>
                </a:solidFill>
                <a:latin typeface="Calibri" panose="020F0502020204030204" pitchFamily="34" charset="0"/>
                <a:ea typeface="Calibri" panose="020F0502020204030204" pitchFamily="34" charset="0"/>
              </a:rPr>
              <a:t>, when </a:t>
            </a:r>
            <a:r>
              <a:rPr lang="en-IE" sz="2200" dirty="0">
                <a:solidFill>
                  <a:srgbClr val="000000"/>
                </a:solidFill>
                <a:latin typeface="Calibri" panose="020F0502020204030204" pitchFamily="34" charset="0"/>
                <a:ea typeface="Calibri" panose="020F0502020204030204" pitchFamily="34" charset="0"/>
              </a:rPr>
              <a:t>Michael called both of them upstairs to tell them the exciting news that </a:t>
            </a:r>
            <a:r>
              <a:rPr lang="en-IE" sz="2200" dirty="0" smtClean="0">
                <a:solidFill>
                  <a:srgbClr val="000000"/>
                </a:solidFill>
                <a:latin typeface="Calibri" panose="020F0502020204030204" pitchFamily="34" charset="0"/>
                <a:ea typeface="Calibri" panose="020F0502020204030204" pitchFamily="34" charset="0"/>
              </a:rPr>
              <a:t>their </a:t>
            </a:r>
            <a:r>
              <a:rPr lang="en-IE" sz="2200" dirty="0">
                <a:solidFill>
                  <a:srgbClr val="000000"/>
                </a:solidFill>
                <a:latin typeface="Calibri" panose="020F0502020204030204" pitchFamily="34" charset="0"/>
                <a:ea typeface="Calibri" panose="020F0502020204030204" pitchFamily="34" charset="0"/>
              </a:rPr>
              <a:t>cousin Seamus would be staying with them this </a:t>
            </a:r>
            <a:r>
              <a:rPr lang="en-IE" sz="2200" dirty="0" smtClean="0">
                <a:solidFill>
                  <a:srgbClr val="000000"/>
                </a:solidFill>
                <a:latin typeface="Calibri" panose="020F0502020204030204" pitchFamily="34" charset="0"/>
                <a:ea typeface="Calibri" panose="020F0502020204030204" pitchFamily="34" charset="0"/>
              </a:rPr>
              <a:t>Christmas, </a:t>
            </a:r>
            <a:r>
              <a:rPr lang="en-IE" sz="2200" dirty="0">
                <a:solidFill>
                  <a:srgbClr val="000000"/>
                </a:solidFill>
                <a:latin typeface="Calibri" panose="020F0502020204030204" pitchFamily="34" charset="0"/>
                <a:ea typeface="Calibri" panose="020F0502020204030204" pitchFamily="34" charset="0"/>
              </a:rPr>
              <a:t>along with his mum Ciara and his dad </a:t>
            </a:r>
            <a:r>
              <a:rPr lang="en-IE" sz="2200" dirty="0" smtClean="0">
                <a:solidFill>
                  <a:srgbClr val="000000"/>
                </a:solidFill>
                <a:latin typeface="Calibri" panose="020F0502020204030204" pitchFamily="34" charset="0"/>
                <a:ea typeface="Calibri" panose="020F0502020204030204" pitchFamily="34" charset="0"/>
              </a:rPr>
              <a:t>John. </a:t>
            </a:r>
            <a:r>
              <a:rPr lang="en-IE" sz="2200" dirty="0" err="1" smtClean="0">
                <a:solidFill>
                  <a:srgbClr val="000000"/>
                </a:solidFill>
                <a:latin typeface="Calibri" panose="020F0502020204030204" pitchFamily="34" charset="0"/>
                <a:ea typeface="Calibri" panose="020F0502020204030204" pitchFamily="34" charset="0"/>
              </a:rPr>
              <a:t>Ódhran</a:t>
            </a:r>
            <a:r>
              <a:rPr lang="en-IE" sz="2200" dirty="0" smtClean="0">
                <a:solidFill>
                  <a:srgbClr val="000000"/>
                </a:solidFill>
                <a:latin typeface="Calibri" panose="020F0502020204030204" pitchFamily="34" charset="0"/>
                <a:ea typeface="Calibri" panose="020F0502020204030204" pitchFamily="34" charset="0"/>
              </a:rPr>
              <a:t> </a:t>
            </a:r>
            <a:r>
              <a:rPr lang="en-IE" sz="2200" dirty="0">
                <a:solidFill>
                  <a:srgbClr val="000000"/>
                </a:solidFill>
                <a:latin typeface="Calibri" panose="020F0502020204030204" pitchFamily="34" charset="0"/>
                <a:ea typeface="Calibri" panose="020F0502020204030204" pitchFamily="34" charset="0"/>
              </a:rPr>
              <a:t>and Orla didn't really like Seamus because he always pretends he is a spy and would spy on them all day</a:t>
            </a:r>
            <a:r>
              <a:rPr lang="en-IE" sz="2200" dirty="0" smtClean="0">
                <a:solidFill>
                  <a:srgbClr val="000000"/>
                </a:solidFill>
                <a:latin typeface="Calibri" panose="020F0502020204030204" pitchFamily="34" charset="0"/>
                <a:ea typeface="Calibri" panose="020F0502020204030204" pitchFamily="34" charset="0"/>
              </a:rPr>
              <a:t>!</a:t>
            </a:r>
            <a:endParaRPr lang="en-IE" sz="2200"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3706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61873" y="2436222"/>
            <a:ext cx="8641404" cy="5847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9525" algn="l" defTabSz="914400" rtl="0" eaLnBrk="0" fontAlgn="base" latinLnBrk="0" hangingPunct="0">
              <a:lnSpc>
                <a:spcPct val="100000"/>
              </a:lnSpc>
              <a:spcBef>
                <a:spcPct val="0"/>
              </a:spcBef>
              <a:spcAft>
                <a:spcPct val="0"/>
              </a:spcAft>
              <a:buClrTx/>
              <a:buSzTx/>
              <a:buFontTx/>
              <a:buNone/>
              <a:tabLst/>
            </a:pPr>
            <a:r>
              <a:rPr kumimoji="0" lang="en-IE" altLang="en-US" sz="16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rPr>
              <a:t>Soon after they found out that Seamus and his family ».ould staying they heard a thud at the door,Sonia thought it was her new </a:t>
            </a:r>
            <a:endParaRPr kumimoji="0" lang="en-IE" altLang="en-US" sz="2400" b="0" i="0" u="none" strike="noStrike" cap="none" normalizeH="0" baseline="0" smtClean="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488368" y="473419"/>
            <a:ext cx="11392678" cy="584775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indent="31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525" algn="l" defTabSz="914400" rtl="0" eaLnBrk="0" fontAlgn="base" latinLnBrk="0" hangingPunct="0">
              <a:lnSpc>
                <a:spcPct val="100000"/>
              </a:lnSpc>
              <a:spcBef>
                <a:spcPct val="0"/>
              </a:spcBef>
              <a:spcAft>
                <a:spcPct val="0"/>
              </a:spcAft>
              <a:buClrTx/>
              <a:buSzTx/>
              <a:buFontTx/>
              <a:buNone/>
              <a:tabLst/>
            </a:pPr>
            <a:r>
              <a:rPr kumimoji="0" lang="en-IE" altLang="en-US" sz="2200" b="0" i="0" u="none" strike="noStrike" cap="none" normalizeH="0" baseline="0" dirty="0" smtClean="0">
                <a:ln>
                  <a:noFill/>
                </a:ln>
                <a:solidFill>
                  <a:srgbClr val="000000"/>
                </a:solidFill>
                <a:effectLst/>
                <a:ea typeface="Calibri" panose="020F0502020204030204" pitchFamily="34" charset="0"/>
              </a:rPr>
              <a:t>Soon after they found out that Seamus and his family would be staying,</a:t>
            </a:r>
            <a:r>
              <a:rPr kumimoji="0" lang="en-IE" altLang="en-US" sz="2200" b="0" i="0" u="none" strike="noStrike" cap="none" normalizeH="0" dirty="0" smtClean="0">
                <a:ln>
                  <a:noFill/>
                </a:ln>
                <a:solidFill>
                  <a:srgbClr val="000000"/>
                </a:solidFill>
                <a:effectLst/>
                <a:ea typeface="Calibri" panose="020F0502020204030204" pitchFamily="34" charset="0"/>
              </a:rPr>
              <a:t> they heard a thud at the door. Sonia thought </a:t>
            </a:r>
            <a:r>
              <a:rPr lang="en-IE" altLang="en-US" sz="2200" dirty="0" smtClean="0">
                <a:solidFill>
                  <a:srgbClr val="000000"/>
                </a:solidFill>
                <a:ea typeface="Calibri" panose="020F0502020204030204" pitchFamily="34" charset="0"/>
              </a:rPr>
              <a:t>that it was her new Christmas </a:t>
            </a:r>
            <a:r>
              <a:rPr lang="en-IE" altLang="en-US" sz="2200" dirty="0">
                <a:solidFill>
                  <a:srgbClr val="000000"/>
                </a:solidFill>
                <a:ea typeface="Calibri" panose="020F0502020204030204" pitchFamily="34" charset="0"/>
              </a:rPr>
              <a:t>T</a:t>
            </a:r>
            <a:r>
              <a:rPr kumimoji="0" lang="en-IE" altLang="en-US" sz="2200" b="0" i="0" u="none" strike="noStrike" cap="none" normalizeH="0" baseline="0" dirty="0" smtClean="0">
                <a:ln>
                  <a:noFill/>
                </a:ln>
                <a:solidFill>
                  <a:srgbClr val="000000"/>
                </a:solidFill>
                <a:effectLst/>
                <a:ea typeface="Calibri" panose="020F0502020204030204" pitchFamily="34" charset="0"/>
              </a:rPr>
              <a:t>ipperary crystal mugs she had been waiting on for ages.</a:t>
            </a:r>
            <a:r>
              <a:rPr kumimoji="0" lang="en-IE" altLang="en-US" sz="2200" b="0" i="0" u="none" strike="noStrike" cap="none" normalizeH="0" dirty="0" smtClean="0">
                <a:ln>
                  <a:noFill/>
                </a:ln>
                <a:solidFill>
                  <a:srgbClr val="000000"/>
                </a:solidFill>
                <a:effectLst/>
                <a:ea typeface="Calibri" panose="020F0502020204030204" pitchFamily="34" charset="0"/>
              </a:rPr>
              <a:t> </a:t>
            </a:r>
            <a:r>
              <a:rPr kumimoji="0" lang="en-IE" altLang="en-US" sz="2200" b="0" i="0" u="none" strike="noStrike" cap="none" normalizeH="0" baseline="0" dirty="0" smtClean="0">
                <a:ln>
                  <a:noFill/>
                </a:ln>
                <a:solidFill>
                  <a:srgbClr val="000000"/>
                </a:solidFill>
                <a:effectLst/>
                <a:ea typeface="Calibri" panose="020F0502020204030204" pitchFamily="34" charset="0"/>
              </a:rPr>
              <a:t>Michael thought is was his new wood to make more sleighs with and </a:t>
            </a:r>
            <a:r>
              <a:rPr kumimoji="0" lang="en-IE" altLang="en-US" sz="2200" b="0" i="0" u="none" strike="noStrike" cap="none" normalizeH="0" baseline="0" dirty="0" err="1" smtClean="0">
                <a:ln>
                  <a:noFill/>
                </a:ln>
                <a:solidFill>
                  <a:srgbClr val="000000"/>
                </a:solidFill>
                <a:effectLst/>
                <a:ea typeface="Calibri" panose="020F0502020204030204" pitchFamily="34" charset="0"/>
              </a:rPr>
              <a:t>Ódhran</a:t>
            </a:r>
            <a:r>
              <a:rPr kumimoji="0" lang="en-IE" altLang="en-US" sz="2200" b="0" i="0" u="none" strike="noStrike" cap="none" normalizeH="0" baseline="0" dirty="0" smtClean="0">
                <a:ln>
                  <a:noFill/>
                </a:ln>
                <a:solidFill>
                  <a:srgbClr val="000000"/>
                </a:solidFill>
                <a:effectLst/>
                <a:ea typeface="Calibri" panose="020F0502020204030204" pitchFamily="34" charset="0"/>
              </a:rPr>
              <a:t> and Orla knew it had to be their cousin</a:t>
            </a:r>
            <a:r>
              <a:rPr kumimoji="0" lang="en-IE" altLang="en-US" sz="2200" b="0" i="0" u="none" strike="noStrike" cap="none" normalizeH="0" dirty="0" smtClean="0">
                <a:ln>
                  <a:noFill/>
                </a:ln>
                <a:solidFill>
                  <a:srgbClr val="000000"/>
                </a:solidFill>
                <a:effectLst/>
                <a:ea typeface="Calibri" panose="020F0502020204030204" pitchFamily="34" charset="0"/>
              </a:rPr>
              <a:t> </a:t>
            </a:r>
            <a:r>
              <a:rPr kumimoji="0" lang="en-IE" altLang="en-US" sz="2200" b="0" i="0" u="none" strike="noStrike" cap="none" normalizeH="0" baseline="0" dirty="0" smtClean="0">
                <a:ln>
                  <a:noFill/>
                </a:ln>
                <a:solidFill>
                  <a:srgbClr val="000000"/>
                </a:solidFill>
                <a:effectLst/>
                <a:ea typeface="Calibri" panose="020F0502020204030204" pitchFamily="34" charset="0"/>
              </a:rPr>
              <a:t>Seamus and his parents</a:t>
            </a:r>
            <a:r>
              <a:rPr kumimoji="0" lang="en-IE" altLang="en-US" sz="2200" b="0" i="0" u="none" strike="noStrike" cap="none" normalizeH="0" dirty="0" smtClean="0">
                <a:ln>
                  <a:noFill/>
                </a:ln>
                <a:solidFill>
                  <a:srgbClr val="000000"/>
                </a:solidFill>
                <a:effectLst/>
                <a:ea typeface="Calibri" panose="020F0502020204030204" pitchFamily="34" charset="0"/>
              </a:rPr>
              <a:t> </a:t>
            </a:r>
            <a:r>
              <a:rPr kumimoji="0" lang="en-IE" altLang="en-US" sz="2200" b="0" i="0" u="none" strike="noStrike" cap="none" normalizeH="0" baseline="0" dirty="0" smtClean="0">
                <a:ln>
                  <a:noFill/>
                </a:ln>
                <a:solidFill>
                  <a:srgbClr val="000000"/>
                </a:solidFill>
                <a:effectLst/>
                <a:ea typeface="Calibri" panose="020F0502020204030204" pitchFamily="34" charset="0"/>
              </a:rPr>
              <a:t>and it was. </a:t>
            </a:r>
            <a:r>
              <a:rPr lang="en-IE" altLang="en-US" sz="2200" dirty="0" smtClean="0">
                <a:solidFill>
                  <a:srgbClr val="000000"/>
                </a:solidFill>
                <a:ea typeface="Calibri" panose="020F0502020204030204" pitchFamily="34" charset="0"/>
              </a:rPr>
              <a:t>As soon as he arrived, </a:t>
            </a:r>
            <a:r>
              <a:rPr kumimoji="0" lang="en-IE" altLang="en-US" sz="2200" b="0" i="0" u="none" strike="noStrike" cap="none" normalizeH="0" baseline="0" dirty="0" smtClean="0">
                <a:ln>
                  <a:noFill/>
                </a:ln>
                <a:solidFill>
                  <a:srgbClr val="000000"/>
                </a:solidFill>
                <a:effectLst/>
                <a:ea typeface="Calibri" panose="020F0502020204030204" pitchFamily="34" charset="0"/>
              </a:rPr>
              <a:t>Seamus stormed off to the guest bedroom where he would be staying for the next few nights.</a:t>
            </a:r>
            <a:endParaRPr kumimoji="0" lang="en-IE" altLang="en-US" sz="2200" b="0" i="0" u="none" strike="noStrike" cap="none" normalizeH="0" baseline="0" dirty="0" smtClean="0">
              <a:ln>
                <a:noFill/>
              </a:ln>
              <a:solidFill>
                <a:schemeClr val="tx1"/>
              </a:solidFill>
              <a:effectLst/>
            </a:endParaRPr>
          </a:p>
          <a:p>
            <a:pPr marL="0" marR="0" lvl="0" indent="3175" algn="l" defTabSz="914400" rtl="0" eaLnBrk="0" fontAlgn="base" latinLnBrk="0" hangingPunct="0">
              <a:lnSpc>
                <a:spcPct val="100000"/>
              </a:lnSpc>
              <a:spcBef>
                <a:spcPct val="0"/>
              </a:spcBef>
              <a:spcAft>
                <a:spcPct val="0"/>
              </a:spcAft>
              <a:buClrTx/>
              <a:buSzTx/>
              <a:buFontTx/>
              <a:buNone/>
              <a:tabLst/>
            </a:pPr>
            <a:endParaRPr kumimoji="0" lang="en-IE" altLang="en-US" sz="2200" b="0" i="0" u="none" strike="noStrike" cap="none" normalizeH="0" baseline="0" dirty="0" smtClean="0">
              <a:ln>
                <a:noFill/>
              </a:ln>
              <a:solidFill>
                <a:srgbClr val="000000"/>
              </a:solidFill>
              <a:effectLst/>
              <a:ea typeface="Calibri" panose="020F0502020204030204" pitchFamily="34" charset="0"/>
            </a:endParaRPr>
          </a:p>
          <a:p>
            <a:pPr marL="0" marR="0" lvl="0" indent="3175" algn="l" defTabSz="914400" rtl="0" eaLnBrk="0" fontAlgn="base" latinLnBrk="0" hangingPunct="0">
              <a:lnSpc>
                <a:spcPct val="100000"/>
              </a:lnSpc>
              <a:spcBef>
                <a:spcPct val="0"/>
              </a:spcBef>
              <a:spcAft>
                <a:spcPct val="0"/>
              </a:spcAft>
              <a:buClrTx/>
              <a:buSzTx/>
              <a:buFontTx/>
              <a:buNone/>
              <a:tabLst/>
            </a:pPr>
            <a:r>
              <a:rPr kumimoji="0" lang="en-IE" altLang="en-US" sz="2200" b="0" i="0" u="none" strike="noStrike" cap="none" normalizeH="0" baseline="0" dirty="0" smtClean="0">
                <a:ln>
                  <a:noFill/>
                </a:ln>
                <a:solidFill>
                  <a:srgbClr val="000000"/>
                </a:solidFill>
                <a:effectLst/>
                <a:ea typeface="Calibri" panose="020F0502020204030204" pitchFamily="34" charset="0"/>
              </a:rPr>
              <a:t>The next morning </a:t>
            </a:r>
            <a:r>
              <a:rPr kumimoji="0" lang="en-IE" altLang="en-US" sz="2200" b="0" i="0" u="none" strike="noStrike" cap="none" normalizeH="0" baseline="0" dirty="0" err="1" smtClean="0">
                <a:ln>
                  <a:noFill/>
                </a:ln>
                <a:solidFill>
                  <a:srgbClr val="000000"/>
                </a:solidFill>
                <a:effectLst/>
                <a:ea typeface="Calibri" panose="020F0502020204030204" pitchFamily="34" charset="0"/>
              </a:rPr>
              <a:t>Ódhran</a:t>
            </a:r>
            <a:r>
              <a:rPr kumimoji="0" lang="en-IE" altLang="en-US" sz="2200" b="0" i="0" u="none" strike="noStrike" cap="none" normalizeH="0" baseline="0" dirty="0" smtClean="0">
                <a:ln>
                  <a:noFill/>
                </a:ln>
                <a:solidFill>
                  <a:srgbClr val="000000"/>
                </a:solidFill>
                <a:effectLst/>
                <a:ea typeface="Calibri" panose="020F0502020204030204" pitchFamily="34" charset="0"/>
              </a:rPr>
              <a:t>, Orla and Seamus were playing outside making snowmen and snow angles when Seamus pointed out that there was a very bright light coming from the old abandoned alley. “Let’s go check it out!”, shouted </a:t>
            </a:r>
            <a:r>
              <a:rPr kumimoji="0" lang="en-IE" altLang="en-US" sz="2200" b="0" i="0" u="none" strike="noStrike" cap="none" normalizeH="0" baseline="0" dirty="0" err="1" smtClean="0">
                <a:ln>
                  <a:noFill/>
                </a:ln>
                <a:solidFill>
                  <a:srgbClr val="000000"/>
                </a:solidFill>
                <a:effectLst/>
                <a:ea typeface="Calibri" panose="020F0502020204030204" pitchFamily="34" charset="0"/>
              </a:rPr>
              <a:t>Ódhran</a:t>
            </a:r>
            <a:r>
              <a:rPr kumimoji="0" lang="en-IE" altLang="en-US" sz="2200" b="0" i="0" u="none" strike="noStrike" cap="none" normalizeH="0" baseline="0" dirty="0" smtClean="0">
                <a:ln>
                  <a:noFill/>
                </a:ln>
                <a:solidFill>
                  <a:srgbClr val="000000"/>
                </a:solidFill>
                <a:effectLst/>
                <a:ea typeface="Calibri" panose="020F0502020204030204" pitchFamily="34" charset="0"/>
              </a:rPr>
              <a:t>.</a:t>
            </a:r>
            <a:r>
              <a:rPr lang="en-IE" altLang="en-US" sz="2200" baseline="30000" dirty="0">
                <a:solidFill>
                  <a:srgbClr val="000000"/>
                </a:solidFill>
                <a:ea typeface="Calibri" panose="020F0502020204030204" pitchFamily="34" charset="0"/>
              </a:rPr>
              <a:t> </a:t>
            </a:r>
            <a:r>
              <a:rPr lang="en-IE" altLang="en-US" sz="2200" baseline="30000" dirty="0" smtClean="0">
                <a:solidFill>
                  <a:srgbClr val="000000"/>
                </a:solidFill>
                <a:ea typeface="Calibri" panose="020F0502020204030204" pitchFamily="34" charset="0"/>
              </a:rPr>
              <a:t>“</a:t>
            </a:r>
            <a:r>
              <a:rPr kumimoji="0" lang="en-IE" altLang="en-US" sz="2200" b="0" i="0" u="none" strike="noStrike" cap="none" normalizeH="0" baseline="0" dirty="0" smtClean="0">
                <a:ln>
                  <a:noFill/>
                </a:ln>
                <a:solidFill>
                  <a:srgbClr val="000000"/>
                </a:solidFill>
                <a:effectLst/>
                <a:ea typeface="Calibri" panose="020F0502020204030204" pitchFamily="34" charset="0"/>
              </a:rPr>
              <a:t>Are you sure that's a good idea?”</a:t>
            </a:r>
            <a:r>
              <a:rPr kumimoji="0" lang="en-IE" altLang="en-US" sz="2200" b="0" i="0" u="none" strike="noStrike" cap="none" normalizeH="0" dirty="0" smtClean="0">
                <a:ln>
                  <a:noFill/>
                </a:ln>
                <a:solidFill>
                  <a:srgbClr val="000000"/>
                </a:solidFill>
                <a:effectLst/>
                <a:ea typeface="Calibri" panose="020F0502020204030204" pitchFamily="34" charset="0"/>
              </a:rPr>
              <a:t> </a:t>
            </a:r>
            <a:r>
              <a:rPr kumimoji="0" lang="en-IE" altLang="en-US" sz="2200" b="0" i="0" u="none" strike="noStrike" cap="none" normalizeH="0" baseline="0" dirty="0" smtClean="0">
                <a:ln>
                  <a:noFill/>
                </a:ln>
                <a:solidFill>
                  <a:srgbClr val="000000"/>
                </a:solidFill>
                <a:effectLst/>
                <a:ea typeface="Calibri" panose="020F0502020204030204" pitchFamily="34" charset="0"/>
              </a:rPr>
              <a:t>asked Orla. </a:t>
            </a:r>
            <a:r>
              <a:rPr lang="en-IE" altLang="en-US" sz="2200" dirty="0" smtClean="0">
                <a:solidFill>
                  <a:srgbClr val="000000"/>
                </a:solidFill>
                <a:ea typeface="Calibri" panose="020F0502020204030204" pitchFamily="34" charset="0"/>
              </a:rPr>
              <a:t>“</a:t>
            </a:r>
            <a:r>
              <a:rPr kumimoji="0" lang="en-IE" altLang="en-US" sz="2200" b="0" i="0" u="none" strike="noStrike" cap="none" normalizeH="0" baseline="0" dirty="0" smtClean="0">
                <a:ln>
                  <a:noFill/>
                </a:ln>
                <a:solidFill>
                  <a:srgbClr val="000000"/>
                </a:solidFill>
                <a:effectLst/>
                <a:ea typeface="Calibri" panose="020F0502020204030204" pitchFamily="34" charset="0"/>
              </a:rPr>
              <a:t>Oh come on Orla!”</a:t>
            </a:r>
            <a:r>
              <a:rPr kumimoji="0" lang="en-IE" altLang="en-US" sz="2200" b="0" i="0" u="none" strike="noStrike" cap="none" normalizeH="0" dirty="0" smtClean="0">
                <a:ln>
                  <a:noFill/>
                </a:ln>
                <a:solidFill>
                  <a:srgbClr val="000000"/>
                </a:solidFill>
                <a:effectLst/>
                <a:ea typeface="Calibri" panose="020F0502020204030204" pitchFamily="34" charset="0"/>
              </a:rPr>
              <a:t> </a:t>
            </a:r>
            <a:r>
              <a:rPr kumimoji="0" lang="en-IE" altLang="en-US" sz="2200" b="0" i="0" u="none" strike="noStrike" cap="none" normalizeH="0" baseline="0" dirty="0" smtClean="0">
                <a:ln>
                  <a:noFill/>
                </a:ln>
                <a:solidFill>
                  <a:srgbClr val="000000"/>
                </a:solidFill>
                <a:effectLst/>
                <a:ea typeface="Calibri" panose="020F0502020204030204" pitchFamily="34" charset="0"/>
              </a:rPr>
              <a:t>exclaimed Seamus. </a:t>
            </a:r>
            <a:r>
              <a:rPr lang="en-IE" altLang="en-US" sz="2200" dirty="0" smtClean="0">
                <a:solidFill>
                  <a:srgbClr val="000000"/>
                </a:solidFill>
                <a:ea typeface="Calibri" panose="020F0502020204030204" pitchFamily="34" charset="0"/>
              </a:rPr>
              <a:t>“</a:t>
            </a:r>
            <a:r>
              <a:rPr kumimoji="0" lang="en-IE" altLang="en-US" sz="2200" b="0" i="0" u="none" strike="noStrike" cap="none" normalizeH="0" baseline="0" dirty="0" err="1" smtClean="0">
                <a:ln>
                  <a:noFill/>
                </a:ln>
                <a:solidFill>
                  <a:srgbClr val="000000"/>
                </a:solidFill>
                <a:effectLst/>
                <a:ea typeface="Calibri" panose="020F0502020204030204" pitchFamily="34" charset="0"/>
              </a:rPr>
              <a:t>FlNE</a:t>
            </a:r>
            <a:r>
              <a:rPr kumimoji="0" lang="en-IE" altLang="en-US" sz="2200" b="0" i="0" u="none" strike="noStrike" cap="none" normalizeH="0" baseline="0" dirty="0" smtClean="0">
                <a:ln>
                  <a:noFill/>
                </a:ln>
                <a:solidFill>
                  <a:srgbClr val="000000"/>
                </a:solidFill>
                <a:effectLst/>
                <a:ea typeface="Calibri" panose="020F0502020204030204" pitchFamily="34" charset="0"/>
              </a:rPr>
              <a:t>! </a:t>
            </a:r>
            <a:r>
              <a:rPr lang="en-IE" altLang="en-US" sz="2200" dirty="0">
                <a:solidFill>
                  <a:srgbClr val="000000"/>
                </a:solidFill>
                <a:ea typeface="Calibri" panose="020F0502020204030204" pitchFamily="34" charset="0"/>
              </a:rPr>
              <a:t>I</a:t>
            </a:r>
            <a:r>
              <a:rPr kumimoji="0" lang="en-IE" altLang="en-US" sz="2200" b="0" i="0" u="none" strike="noStrike" cap="none" normalizeH="0" baseline="0" dirty="0" smtClean="0">
                <a:ln>
                  <a:noFill/>
                </a:ln>
                <a:solidFill>
                  <a:srgbClr val="000000"/>
                </a:solidFill>
                <a:effectLst/>
                <a:ea typeface="Calibri" panose="020F0502020204030204" pitchFamily="34" charset="0"/>
              </a:rPr>
              <a:t> will go if you really want me too” replied Orla.</a:t>
            </a:r>
            <a:endParaRPr kumimoji="0" lang="en-IE" altLang="en-US" sz="2200" b="0" i="0" u="none" strike="noStrike" cap="none" normalizeH="0" baseline="0" dirty="0" smtClean="0">
              <a:ln>
                <a:noFill/>
              </a:ln>
              <a:solidFill>
                <a:schemeClr val="tx1"/>
              </a:solidFill>
              <a:effectLst/>
            </a:endParaRPr>
          </a:p>
          <a:p>
            <a:pPr marL="0" marR="0" lvl="0" indent="3175" algn="l" defTabSz="914400" rtl="0" eaLnBrk="0" fontAlgn="base" latinLnBrk="0" hangingPunct="0">
              <a:lnSpc>
                <a:spcPct val="100000"/>
              </a:lnSpc>
              <a:spcBef>
                <a:spcPct val="0"/>
              </a:spcBef>
              <a:spcAft>
                <a:spcPct val="0"/>
              </a:spcAft>
              <a:buClrTx/>
              <a:buSzTx/>
              <a:buFontTx/>
              <a:buNone/>
              <a:tabLst/>
            </a:pPr>
            <a:r>
              <a:rPr kumimoji="0" lang="en-IE" altLang="en-US" sz="2200" b="0" i="0" u="none" strike="noStrike" cap="none" normalizeH="0" baseline="0" dirty="0" smtClean="0">
                <a:ln>
                  <a:noFill/>
                </a:ln>
                <a:solidFill>
                  <a:srgbClr val="000000"/>
                </a:solidFill>
                <a:effectLst/>
                <a:ea typeface="Calibri" panose="020F0502020204030204" pitchFamily="34" charset="0"/>
              </a:rPr>
              <a:t>A few minutes passed and they arrived at the alley.</a:t>
            </a:r>
            <a:r>
              <a:rPr kumimoji="0" lang="en-IE" altLang="en-US" sz="2200" b="0" i="0" u="none" strike="noStrike" cap="none" normalizeH="0" dirty="0" smtClean="0">
                <a:ln>
                  <a:noFill/>
                </a:ln>
                <a:solidFill>
                  <a:srgbClr val="000000"/>
                </a:solidFill>
                <a:effectLst/>
                <a:ea typeface="Calibri" panose="020F0502020204030204" pitchFamily="34" charset="0"/>
              </a:rPr>
              <a:t> A</a:t>
            </a:r>
            <a:r>
              <a:rPr kumimoji="0" lang="en-IE" altLang="en-US" sz="2200" b="0" i="0" u="none" strike="noStrike" cap="none" normalizeH="0" baseline="0" dirty="0" smtClean="0">
                <a:ln>
                  <a:noFill/>
                </a:ln>
                <a:solidFill>
                  <a:srgbClr val="000000"/>
                </a:solidFill>
                <a:effectLst/>
                <a:ea typeface="Calibri" panose="020F0502020204030204" pitchFamily="34" charset="0"/>
              </a:rPr>
              <a:t>ll they could see </a:t>
            </a:r>
            <a:r>
              <a:rPr lang="en-IE" altLang="en-US" sz="2200" dirty="0" smtClean="0">
                <a:solidFill>
                  <a:srgbClr val="000000"/>
                </a:solidFill>
                <a:ea typeface="Calibri" panose="020F0502020204030204" pitchFamily="34" charset="0"/>
              </a:rPr>
              <a:t>was</a:t>
            </a:r>
            <a:r>
              <a:rPr kumimoji="0" lang="en-IE" altLang="en-US" sz="2200" b="0" i="0" u="none" strike="noStrike" cap="none" normalizeH="0" baseline="0" dirty="0" smtClean="0">
                <a:ln>
                  <a:noFill/>
                </a:ln>
                <a:solidFill>
                  <a:srgbClr val="000000"/>
                </a:solidFill>
                <a:effectLst/>
                <a:ea typeface="Calibri" panose="020F0502020204030204" pitchFamily="34" charset="0"/>
              </a:rPr>
              <a:t> a bright portal. Seamus and </a:t>
            </a:r>
            <a:r>
              <a:rPr lang="en-IE" altLang="en-US" sz="2200" dirty="0" err="1">
                <a:solidFill>
                  <a:srgbClr val="000000"/>
                </a:solidFill>
                <a:ea typeface="Calibri" panose="020F0502020204030204" pitchFamily="34" charset="0"/>
              </a:rPr>
              <a:t>Ó</a:t>
            </a:r>
            <a:r>
              <a:rPr kumimoji="0" lang="en-IE" altLang="en-US" sz="2200" b="0" i="0" u="none" strike="noStrike" cap="none" normalizeH="0" baseline="0" dirty="0" err="1" smtClean="0">
                <a:ln>
                  <a:noFill/>
                </a:ln>
                <a:solidFill>
                  <a:srgbClr val="000000"/>
                </a:solidFill>
                <a:effectLst/>
                <a:ea typeface="Calibri" panose="020F0502020204030204" pitchFamily="34" charset="0"/>
              </a:rPr>
              <a:t>dhran</a:t>
            </a:r>
            <a:r>
              <a:rPr kumimoji="0" lang="en-IE" altLang="en-US" sz="2200" b="0" i="0" u="none" strike="noStrike" cap="none" normalizeH="0" baseline="0" dirty="0" smtClean="0">
                <a:ln>
                  <a:noFill/>
                </a:ln>
                <a:solidFill>
                  <a:srgbClr val="000000"/>
                </a:solidFill>
                <a:effectLst/>
                <a:ea typeface="Calibri" panose="020F0502020204030204" pitchFamily="34" charset="0"/>
              </a:rPr>
              <a:t> jumped into the portal with no hesitation but Orla could not make up her mind if she wanted to or not.</a:t>
            </a:r>
            <a:r>
              <a:rPr kumimoji="0" lang="en-IE" altLang="en-US" sz="2200" b="0" i="0" u="none" strike="noStrike" cap="none" normalizeH="0" dirty="0" smtClean="0">
                <a:ln>
                  <a:noFill/>
                </a:ln>
                <a:solidFill>
                  <a:srgbClr val="000000"/>
                </a:solidFill>
                <a:effectLst/>
                <a:ea typeface="Calibri" panose="020F0502020204030204" pitchFamily="34" charset="0"/>
              </a:rPr>
              <a:t> </a:t>
            </a:r>
            <a:r>
              <a:rPr lang="en-IE" altLang="en-US" sz="2200" dirty="0">
                <a:solidFill>
                  <a:srgbClr val="000000"/>
                </a:solidFill>
                <a:ea typeface="Calibri" panose="020F0502020204030204" pitchFamily="34" charset="0"/>
              </a:rPr>
              <a:t>S</a:t>
            </a:r>
            <a:r>
              <a:rPr kumimoji="0" lang="en-IE" altLang="en-US" sz="2200" b="0" i="0" u="none" strike="noStrike" cap="none" normalizeH="0" baseline="0" dirty="0" smtClean="0">
                <a:ln>
                  <a:noFill/>
                </a:ln>
                <a:solidFill>
                  <a:srgbClr val="000000"/>
                </a:solidFill>
                <a:effectLst/>
                <a:ea typeface="Calibri" panose="020F0502020204030204" pitchFamily="34" charset="0"/>
              </a:rPr>
              <a:t>omehow Seamus convinced her that it was a good idea.</a:t>
            </a:r>
            <a:r>
              <a:rPr kumimoji="0" lang="en-IE" altLang="en-US" sz="2200" b="0" i="0" u="none" strike="noStrike" cap="none" normalizeH="0" dirty="0" smtClean="0">
                <a:ln>
                  <a:noFill/>
                </a:ln>
                <a:solidFill>
                  <a:srgbClr val="000000"/>
                </a:solidFill>
                <a:effectLst/>
                <a:ea typeface="Calibri" panose="020F0502020204030204" pitchFamily="34" charset="0"/>
              </a:rPr>
              <a:t> </a:t>
            </a:r>
            <a:r>
              <a:rPr kumimoji="0" lang="en-IE" altLang="en-US" sz="2200" b="0" i="0" u="none" strike="noStrike" cap="none" normalizeH="0" baseline="0" dirty="0" smtClean="0">
                <a:ln>
                  <a:noFill/>
                </a:ln>
                <a:solidFill>
                  <a:srgbClr val="000000"/>
                </a:solidFill>
                <a:effectLst/>
                <a:ea typeface="Calibri" panose="020F0502020204030204" pitchFamily="34" charset="0"/>
              </a:rPr>
              <a:t>Next thing they knew they</a:t>
            </a:r>
            <a:r>
              <a:rPr kumimoji="0" lang="en-IE" altLang="en-US" sz="2200" b="0" i="0" u="none" strike="noStrike" cap="none" normalizeH="0" dirty="0" smtClean="0">
                <a:ln>
                  <a:noFill/>
                </a:ln>
                <a:solidFill>
                  <a:srgbClr val="000000"/>
                </a:solidFill>
                <a:effectLst/>
                <a:ea typeface="Calibri" panose="020F0502020204030204" pitchFamily="34" charset="0"/>
              </a:rPr>
              <a:t> were</a:t>
            </a:r>
            <a:r>
              <a:rPr kumimoji="0" lang="en-IE" altLang="en-US" sz="2200" b="0" i="0" u="none" strike="noStrike" cap="none" normalizeH="0" baseline="0" dirty="0" smtClean="0">
                <a:ln>
                  <a:noFill/>
                </a:ln>
                <a:solidFill>
                  <a:srgbClr val="000000"/>
                </a:solidFill>
                <a:effectLst/>
                <a:ea typeface="Calibri" panose="020F0502020204030204" pitchFamily="34" charset="0"/>
              </a:rPr>
              <a:t> in a festive little village with</a:t>
            </a:r>
            <a:r>
              <a:rPr kumimoji="0" lang="en-IE" altLang="en-US" sz="2200" b="0" i="0" u="none" strike="noStrike" cap="none" normalizeH="0" dirty="0" smtClean="0">
                <a:ln>
                  <a:noFill/>
                </a:ln>
                <a:solidFill>
                  <a:srgbClr val="000000"/>
                </a:solidFill>
                <a:effectLst/>
                <a:ea typeface="Calibri" panose="020F0502020204030204" pitchFamily="34" charset="0"/>
              </a:rPr>
              <a:t> </a:t>
            </a:r>
            <a:r>
              <a:rPr kumimoji="0" lang="en-IE" altLang="en-US" sz="2200" b="0" i="0" u="none" strike="noStrike" cap="none" normalizeH="0" baseline="0" dirty="0" smtClean="0">
                <a:ln>
                  <a:noFill/>
                </a:ln>
                <a:solidFill>
                  <a:srgbClr val="000000"/>
                </a:solidFill>
                <a:effectLst/>
                <a:ea typeface="Calibri" panose="020F0502020204030204" pitchFamily="34" charset="0"/>
              </a:rPr>
              <a:t>Candy Canes as trees, Gingerbread grottos as houses and Elves as people.</a:t>
            </a:r>
            <a:endParaRPr kumimoji="0" lang="en-IE" altLang="en-US" sz="22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008982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2570" y="747595"/>
            <a:ext cx="11079804" cy="4893647"/>
          </a:xfrm>
          <a:prstGeom prst="rect">
            <a:avLst/>
          </a:prstGeom>
          <a:solidFill>
            <a:schemeClr val="bg1"/>
          </a:solidFill>
        </p:spPr>
        <p:txBody>
          <a:bodyPr wrap="square">
            <a:spAutoFit/>
          </a:bodyPr>
          <a:lstStyle/>
          <a:p>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Soon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after, an elf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came up and introduced herself to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them. Her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name was Cindy and she was Top Elf here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“Jolly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Holly Village</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Cindy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gave the children a tour of the village and right before they were going to go into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 Elf Headquarters, all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of them heard a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siren. A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siren that only goes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off,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when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somebody had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stolen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S</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pecial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hristmas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iamond that shows ‘Jolly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Holly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Village’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on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Santa’s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map</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endParaRPr lang="en-IE"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“OH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NO</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cried Cindy</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W</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hat does </a:t>
            </a:r>
            <a:r>
              <a:rPr lang="en-IE" sz="2400" dirty="0">
                <a:solidFill>
                  <a:srgbClr val="000000"/>
                </a:solidFill>
                <a:latin typeface="Arial" panose="020B0604020202020204" pitchFamily="34" charset="0"/>
                <a:ea typeface="Calibri" panose="020F0502020204030204" pitchFamily="34" charset="0"/>
                <a:cs typeface="Arial" panose="020B0604020202020204" pitchFamily="34" charset="0"/>
              </a:rPr>
              <a:t>that </a:t>
            </a:r>
            <a:r>
              <a:rPr lang="en-IE"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siren mean</a:t>
            </a:r>
            <a:r>
              <a:rPr lang="en-IE" sz="2400" dirty="0" smtClean="0">
                <a:latin typeface="Arial" panose="020B0604020202020204" pitchFamily="34" charset="0"/>
                <a:cs typeface="Arial" panose="020B0604020202020204" pitchFamily="34" charset="0"/>
              </a:rPr>
              <a:t> Orla?”. “</a:t>
            </a:r>
            <a:r>
              <a:rPr lang="en-IE" sz="2400" dirty="0" err="1" smtClean="0">
                <a:latin typeface="Arial" panose="020B0604020202020204" pitchFamily="34" charset="0"/>
                <a:cs typeface="Arial" panose="020B0604020202020204" pitchFamily="34" charset="0"/>
              </a:rPr>
              <a:t>lt</a:t>
            </a:r>
            <a:r>
              <a:rPr lang="en-IE" sz="2400" dirty="0" smtClean="0">
                <a:latin typeface="Arial" panose="020B0604020202020204" pitchFamily="34" charset="0"/>
                <a:cs typeface="Arial" panose="020B0604020202020204" pitchFamily="34" charset="0"/>
              </a:rPr>
              <a:t> </a:t>
            </a:r>
            <a:r>
              <a:rPr lang="en-IE" sz="2400" dirty="0">
                <a:latin typeface="Arial" panose="020B0604020202020204" pitchFamily="34" charset="0"/>
                <a:cs typeface="Arial" panose="020B0604020202020204" pitchFamily="34" charset="0"/>
              </a:rPr>
              <a:t>means that </a:t>
            </a:r>
            <a:r>
              <a:rPr lang="en-IE" sz="2400" dirty="0" smtClean="0">
                <a:latin typeface="Arial" panose="020B0604020202020204" pitchFamily="34" charset="0"/>
                <a:cs typeface="Arial" panose="020B0604020202020204" pitchFamily="34" charset="0"/>
              </a:rPr>
              <a:t>somebody </a:t>
            </a:r>
            <a:r>
              <a:rPr lang="en-IE" sz="2400" dirty="0">
                <a:latin typeface="Arial" panose="020B0604020202020204" pitchFamily="34" charset="0"/>
                <a:cs typeface="Arial" panose="020B0604020202020204" pitchFamily="34" charset="0"/>
              </a:rPr>
              <a:t>has the C</a:t>
            </a:r>
            <a:r>
              <a:rPr lang="en-IE" sz="2400" dirty="0" smtClean="0">
                <a:latin typeface="Arial" panose="020B0604020202020204" pitchFamily="34" charset="0"/>
                <a:cs typeface="Arial" panose="020B0604020202020204" pitchFamily="34" charset="0"/>
              </a:rPr>
              <a:t>hristmas </a:t>
            </a:r>
            <a:r>
              <a:rPr lang="en-IE" sz="2400" dirty="0">
                <a:latin typeface="Arial" panose="020B0604020202020204" pitchFamily="34" charset="0"/>
                <a:cs typeface="Arial" panose="020B0604020202020204" pitchFamily="34" charset="0"/>
              </a:rPr>
              <a:t>D</a:t>
            </a:r>
            <a:r>
              <a:rPr lang="en-IE" sz="2400" dirty="0" smtClean="0">
                <a:latin typeface="Arial" panose="020B0604020202020204" pitchFamily="34" charset="0"/>
                <a:cs typeface="Arial" panose="020B0604020202020204" pitchFamily="34" charset="0"/>
              </a:rPr>
              <a:t>iamond </a:t>
            </a:r>
            <a:r>
              <a:rPr lang="en-IE" sz="2400" dirty="0">
                <a:latin typeface="Arial" panose="020B0604020202020204" pitchFamily="34" charset="0"/>
                <a:cs typeface="Arial" panose="020B0604020202020204" pitchFamily="34" charset="0"/>
              </a:rPr>
              <a:t>that makes J</a:t>
            </a:r>
            <a:r>
              <a:rPr lang="en-IE" sz="2400" dirty="0" smtClean="0">
                <a:latin typeface="Arial" panose="020B0604020202020204" pitchFamily="34" charset="0"/>
                <a:cs typeface="Arial" panose="020B0604020202020204" pitchFamily="34" charset="0"/>
              </a:rPr>
              <a:t>olly </a:t>
            </a:r>
            <a:r>
              <a:rPr lang="en-IE" sz="2400" dirty="0">
                <a:latin typeface="Arial" panose="020B0604020202020204" pitchFamily="34" charset="0"/>
                <a:cs typeface="Arial" panose="020B0604020202020204" pitchFamily="34" charset="0"/>
              </a:rPr>
              <a:t>Holly Village visible on </a:t>
            </a:r>
            <a:r>
              <a:rPr lang="en-IE" sz="2400" dirty="0" smtClean="0">
                <a:latin typeface="Arial" panose="020B0604020202020204" pitchFamily="34" charset="0"/>
                <a:cs typeface="Arial" panose="020B0604020202020204" pitchFamily="34" charset="0"/>
              </a:rPr>
              <a:t>Santa's map”, </a:t>
            </a:r>
            <a:r>
              <a:rPr lang="en-IE" sz="2400" dirty="0">
                <a:latin typeface="Arial" panose="020B0604020202020204" pitchFamily="34" charset="0"/>
                <a:cs typeface="Arial" panose="020B0604020202020204" pitchFamily="34" charset="0"/>
              </a:rPr>
              <a:t>replied </a:t>
            </a:r>
            <a:r>
              <a:rPr lang="en-IE" sz="2400" dirty="0" smtClean="0">
                <a:latin typeface="Arial" panose="020B0604020202020204" pitchFamily="34" charset="0"/>
                <a:cs typeface="Arial" panose="020B0604020202020204" pitchFamily="34" charset="0"/>
              </a:rPr>
              <a:t>Cindy. “So, </a:t>
            </a:r>
            <a:r>
              <a:rPr lang="en-IE" sz="2400" dirty="0">
                <a:latin typeface="Arial" panose="020B0604020202020204" pitchFamily="34" charset="0"/>
                <a:cs typeface="Arial" panose="020B0604020202020204" pitchFamily="34" charset="0"/>
              </a:rPr>
              <a:t>does that mean that </a:t>
            </a:r>
            <a:r>
              <a:rPr lang="en-IE" sz="2400" dirty="0" smtClean="0">
                <a:latin typeface="Arial" panose="020B0604020202020204" pitchFamily="34" charset="0"/>
                <a:cs typeface="Arial" panose="020B0604020202020204" pitchFamily="34" charset="0"/>
              </a:rPr>
              <a:t>all </a:t>
            </a:r>
            <a:r>
              <a:rPr lang="en-IE" sz="2400" dirty="0">
                <a:latin typeface="Arial" panose="020B0604020202020204" pitchFamily="34" charset="0"/>
                <a:cs typeface="Arial" panose="020B0604020202020204" pitchFamily="34" charset="0"/>
              </a:rPr>
              <a:t>of the little girls and boys in Jolly Holly Village won't get </a:t>
            </a:r>
            <a:r>
              <a:rPr lang="en-IE" sz="2400" dirty="0" smtClean="0">
                <a:latin typeface="Arial" panose="020B0604020202020204" pitchFamily="34" charset="0"/>
                <a:cs typeface="Arial" panose="020B0604020202020204" pitchFamily="34" charset="0"/>
              </a:rPr>
              <a:t>any </a:t>
            </a:r>
            <a:r>
              <a:rPr lang="en-IE" sz="2400" dirty="0">
                <a:latin typeface="Arial" panose="020B0604020202020204" pitchFamily="34" charset="0"/>
                <a:cs typeface="Arial" panose="020B0604020202020204" pitchFamily="34" charset="0"/>
              </a:rPr>
              <a:t>presents from Santa this year</a:t>
            </a:r>
            <a:r>
              <a:rPr lang="en-IE" sz="2400" dirty="0" smtClean="0">
                <a:latin typeface="Arial" panose="020B0604020202020204" pitchFamily="34" charset="0"/>
                <a:cs typeface="Arial" panose="020B0604020202020204" pitchFamily="34" charset="0"/>
              </a:rPr>
              <a:t>?” </a:t>
            </a:r>
            <a:r>
              <a:rPr lang="en-IE" sz="2400" dirty="0">
                <a:latin typeface="Arial" panose="020B0604020202020204" pitchFamily="34" charset="0"/>
                <a:cs typeface="Arial" panose="020B0604020202020204" pitchFamily="34" charset="0"/>
              </a:rPr>
              <a:t>asked </a:t>
            </a:r>
            <a:r>
              <a:rPr lang="en-IE" sz="2400" dirty="0" err="1">
                <a:latin typeface="Arial" panose="020B0604020202020204" pitchFamily="34" charset="0"/>
                <a:cs typeface="Arial" panose="020B0604020202020204" pitchFamily="34" charset="0"/>
              </a:rPr>
              <a:t>Ódhran</a:t>
            </a:r>
            <a:r>
              <a:rPr lang="en-IE" sz="2400" dirty="0" smtClean="0">
                <a:latin typeface="Arial" panose="020B0604020202020204" pitchFamily="34" charset="0"/>
                <a:cs typeface="Arial" panose="020B0604020202020204" pitchFamily="34" charset="0"/>
              </a:rPr>
              <a:t>. “For </a:t>
            </a:r>
            <a:r>
              <a:rPr lang="en-IE" sz="2400" dirty="0">
                <a:latin typeface="Arial" panose="020B0604020202020204" pitchFamily="34" charset="0"/>
                <a:cs typeface="Arial" panose="020B0604020202020204" pitchFamily="34" charset="0"/>
              </a:rPr>
              <a:t>now </a:t>
            </a:r>
            <a:r>
              <a:rPr lang="en-IE" sz="2400" dirty="0" smtClean="0">
                <a:latin typeface="Arial" panose="020B0604020202020204" pitchFamily="34" charset="0"/>
                <a:cs typeface="Arial" panose="020B0604020202020204" pitchFamily="34" charset="0"/>
              </a:rPr>
              <a:t>sadly, yes” </a:t>
            </a:r>
            <a:r>
              <a:rPr lang="en-IE" sz="2400" dirty="0">
                <a:latin typeface="Arial" panose="020B0604020202020204" pitchFamily="34" charset="0"/>
                <a:cs typeface="Arial" panose="020B0604020202020204" pitchFamily="34" charset="0"/>
              </a:rPr>
              <a:t>cried Cindy</a:t>
            </a:r>
            <a:r>
              <a:rPr lang="en-IE" sz="2400" dirty="0" smtClean="0">
                <a:latin typeface="Arial" panose="020B0604020202020204" pitchFamily="34" charset="0"/>
                <a:cs typeface="Arial" panose="020B0604020202020204" pitchFamily="34" charset="0"/>
              </a:rPr>
              <a:t>. “Surely </a:t>
            </a:r>
            <a:r>
              <a:rPr lang="en-IE" sz="2400" dirty="0">
                <a:latin typeface="Arial" panose="020B0604020202020204" pitchFamily="34" charset="0"/>
                <a:cs typeface="Arial" panose="020B0604020202020204" pitchFamily="34" charset="0"/>
              </a:rPr>
              <a:t>there is a way to fix </a:t>
            </a:r>
            <a:r>
              <a:rPr lang="en-IE" sz="2400" dirty="0" smtClean="0">
                <a:latin typeface="Arial" panose="020B0604020202020204" pitchFamily="34" charset="0"/>
                <a:cs typeface="Arial" panose="020B0604020202020204" pitchFamily="34" charset="0"/>
              </a:rPr>
              <a:t>this”, stated </a:t>
            </a:r>
            <a:r>
              <a:rPr lang="en-IE" sz="2400" dirty="0">
                <a:latin typeface="Arial" panose="020B0604020202020204" pitchFamily="34" charset="0"/>
                <a:cs typeface="Arial" panose="020B0604020202020204" pitchFamily="34" charset="0"/>
              </a:rPr>
              <a:t>Seamus</a:t>
            </a:r>
            <a:r>
              <a:rPr lang="en-IE" sz="2400" dirty="0" smtClean="0">
                <a:latin typeface="Arial" panose="020B0604020202020204" pitchFamily="34" charset="0"/>
                <a:cs typeface="Arial" panose="020B0604020202020204" pitchFamily="34" charset="0"/>
              </a:rPr>
              <a:t>. “Only </a:t>
            </a:r>
            <a:r>
              <a:rPr lang="en-IE" sz="2400" dirty="0">
                <a:latin typeface="Arial" panose="020B0604020202020204" pitchFamily="34" charset="0"/>
                <a:cs typeface="Arial" panose="020B0604020202020204" pitchFamily="34" charset="0"/>
              </a:rPr>
              <a:t>if we can catch the person who did this and if we were to do that we would have to go to challenge </a:t>
            </a:r>
            <a:r>
              <a:rPr lang="en-IE" sz="2400" dirty="0" smtClean="0">
                <a:latin typeface="Arial" panose="020B0604020202020204" pitchFamily="34" charset="0"/>
                <a:cs typeface="Arial" panose="020B0604020202020204" pitchFamily="34" charset="0"/>
              </a:rPr>
              <a:t>No.1”, </a:t>
            </a:r>
            <a:r>
              <a:rPr lang="en-IE" sz="2400" dirty="0">
                <a:latin typeface="Arial" panose="020B0604020202020204" pitchFamily="34" charset="0"/>
                <a:cs typeface="Arial" panose="020B0604020202020204" pitchFamily="34" charset="0"/>
              </a:rPr>
              <a:t>said </a:t>
            </a:r>
            <a:r>
              <a:rPr lang="en-IE" sz="2400" dirty="0" smtClean="0">
                <a:latin typeface="Arial" panose="020B0604020202020204" pitchFamily="34" charset="0"/>
                <a:cs typeface="Arial" panose="020B0604020202020204" pitchFamily="34" charset="0"/>
              </a:rPr>
              <a:t>Cindy.</a:t>
            </a:r>
          </a:p>
        </p:txBody>
      </p:sp>
    </p:spTree>
    <p:extLst>
      <p:ext uri="{BB962C8B-B14F-4D97-AF65-F5344CB8AC3E}">
        <p14:creationId xmlns:p14="http://schemas.microsoft.com/office/powerpoint/2010/main" val="4198770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0465" y="650760"/>
            <a:ext cx="10842172" cy="5255798"/>
          </a:xfrm>
          <a:prstGeom prst="rect">
            <a:avLst/>
          </a:prstGeom>
          <a:solidFill>
            <a:schemeClr val="bg1"/>
          </a:solidFill>
        </p:spPr>
        <p:txBody>
          <a:bodyPr wrap="square">
            <a:spAutoFit/>
          </a:bodyPr>
          <a:lstStyle/>
          <a:p>
            <a:pPr marL="51435" indent="8890">
              <a:lnSpc>
                <a:spcPct val="92000"/>
              </a:lnSpc>
              <a:spcAft>
                <a:spcPts val="1400"/>
              </a:spcAft>
            </a:pP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Challenge No.1 was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to count all of the bells in the Candy Cane Forest</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The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four of them entered the forest and quickly started looking for all of the bells</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“Got one!”, shouted Orla. “Maybe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we should split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up”,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suggested </a:t>
            </a:r>
            <a:r>
              <a:rPr lang="en-IE" sz="2200" dirty="0" err="1">
                <a:solidFill>
                  <a:srgbClr val="000000"/>
                </a:solidFill>
                <a:latin typeface="Arial" panose="020B0604020202020204" pitchFamily="34" charset="0"/>
                <a:ea typeface="Calibri" panose="020F0502020204030204" pitchFamily="34" charset="0"/>
                <a:cs typeface="Arial" panose="020B0604020202020204" pitchFamily="34" charset="0"/>
              </a:rPr>
              <a:t>Ódhran</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“Yeah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I think we should</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replied Seamus</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After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that they all split up and they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found the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bells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faster. “l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think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we are done”,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said Cindy</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Right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after Cindy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said that,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a strange voice started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speaking, “Hello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fellow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friends, I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have the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Christmas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iamond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and the only way you can get it back is to complete all of the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challenges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have assigned for you all and by the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end,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if you have finished </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them,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you will be given the C</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hristmas Diamond. l </a:t>
            </a:r>
            <a:r>
              <a:rPr lang="en-IE" sz="2200" dirty="0">
                <a:solidFill>
                  <a:srgbClr val="000000"/>
                </a:solidFill>
                <a:latin typeface="Arial" panose="020B0604020202020204" pitchFamily="34" charset="0"/>
                <a:ea typeface="Calibri" panose="020F0502020204030204" pitchFamily="34" charset="0"/>
                <a:cs typeface="Arial" panose="020B0604020202020204" pitchFamily="34" charset="0"/>
              </a:rPr>
              <a:t>see you have finished the first challenge so you better move on to the second one</a:t>
            </a:r>
            <a:r>
              <a:rPr lang="en-IE"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51435" lvl="0" indent="8890">
              <a:lnSpc>
                <a:spcPct val="92000"/>
              </a:lnSpc>
              <a:spcAft>
                <a:spcPts val="1400"/>
              </a:spcAft>
            </a:pP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Challenge No.2 was to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try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and colour coordinate all of the presents</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There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was a note left beside the bundle of presents and on it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said, "These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presents are wrapped in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white wrapping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paper and each of them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has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 special ribbon tied on to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them. All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you have to do is make a pile for each colour on the ribbons. The four of them heard a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bell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noise and that meant that their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time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had begun</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The note didn't say anything about a </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time limit“ exclaimed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Seamus</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IE" alt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Seamus come on we need to start" shouted Orla</a:t>
            </a:r>
            <a:r>
              <a:rPr lang="en-IE" altLang="en-US" sz="2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IE" altLang="en-US"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0579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13565" y="535224"/>
            <a:ext cx="10719880" cy="54938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indent="95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175"/>
            <a:r>
              <a:rPr lang="en-IE" altLang="en-US" sz="2000" dirty="0">
                <a:solidFill>
                  <a:srgbClr val="000000"/>
                </a:solidFill>
                <a:ea typeface="Calibri" panose="020F0502020204030204" pitchFamily="34" charset="0"/>
                <a:cs typeface="Arial" panose="020B0604020202020204" pitchFamily="34" charset="0"/>
              </a:rPr>
              <a:t>They </a:t>
            </a:r>
            <a:r>
              <a:rPr lang="en-IE" altLang="en-US" sz="2000" dirty="0" smtClean="0">
                <a:solidFill>
                  <a:srgbClr val="000000"/>
                </a:solidFill>
                <a:ea typeface="Calibri" panose="020F0502020204030204" pitchFamily="34" charset="0"/>
                <a:cs typeface="Arial" panose="020B0604020202020204" pitchFamily="34" charset="0"/>
              </a:rPr>
              <a:t>all </a:t>
            </a:r>
            <a:r>
              <a:rPr lang="en-IE" altLang="en-US" sz="2000" dirty="0">
                <a:solidFill>
                  <a:srgbClr val="000000"/>
                </a:solidFill>
                <a:ea typeface="Calibri" panose="020F0502020204030204" pitchFamily="34" charset="0"/>
                <a:cs typeface="Arial" panose="020B0604020202020204" pitchFamily="34" charset="0"/>
              </a:rPr>
              <a:t>started and were going very fast by the looks of things but then they found out </a:t>
            </a:r>
            <a:r>
              <a:rPr lang="en-IE" altLang="en-US" sz="2000" dirty="0" smtClean="0">
                <a:solidFill>
                  <a:srgbClr val="000000"/>
                </a:solidFill>
                <a:ea typeface="Calibri" panose="020F0502020204030204" pitchFamily="34" charset="0"/>
                <a:cs typeface="Arial" panose="020B0604020202020204" pitchFamily="34" charset="0"/>
              </a:rPr>
              <a:t>that </a:t>
            </a:r>
            <a:r>
              <a:rPr kumimoji="0" lang="en-IE" altLang="en-US" sz="2000" b="0" i="0" u="none" strike="noStrike" cap="none" normalizeH="0" baseline="0" dirty="0" smtClean="0">
                <a:ln>
                  <a:noFill/>
                </a:ln>
                <a:solidFill>
                  <a:srgbClr val="000000"/>
                </a:solidFill>
                <a:effectLst/>
                <a:ea typeface="Calibri" panose="020F0502020204030204" pitchFamily="34" charset="0"/>
              </a:rPr>
              <a:t>they were making different piles for themselves so there was four piles of every colour then they all had to combine them and right when </a:t>
            </a:r>
            <a:r>
              <a:rPr kumimoji="0" lang="en-IE" altLang="en-US" sz="2000" b="0" i="0" u="none" strike="noStrike" cap="none" normalizeH="0" baseline="0" dirty="0" err="1" smtClean="0">
                <a:ln>
                  <a:noFill/>
                </a:ln>
                <a:solidFill>
                  <a:srgbClr val="000000"/>
                </a:solidFill>
                <a:effectLst/>
                <a:ea typeface="Calibri" panose="020F0502020204030204" pitchFamily="34" charset="0"/>
              </a:rPr>
              <a:t>Ódhran</a:t>
            </a:r>
            <a:r>
              <a:rPr kumimoji="0" lang="en-IE" altLang="en-US" sz="2000" b="0" i="0" u="none" strike="noStrike" cap="none" normalizeH="0" baseline="0" dirty="0" smtClean="0">
                <a:ln>
                  <a:noFill/>
                </a:ln>
                <a:solidFill>
                  <a:srgbClr val="000000"/>
                </a:solidFill>
                <a:effectLst/>
                <a:ea typeface="Calibri" panose="020F0502020204030204" pitchFamily="34" charset="0"/>
              </a:rPr>
              <a:t> dropped the last present the bell rang again. "YAY!! We are done“ they all cheered.</a:t>
            </a:r>
            <a:r>
              <a:rPr kumimoji="0" lang="en-IE" altLang="en-US" sz="2000" b="0" i="0" u="none" strike="noStrike" cap="none" normalizeH="0" dirty="0" smtClean="0">
                <a:ln>
                  <a:noFill/>
                </a:ln>
                <a:solidFill>
                  <a:srgbClr val="000000"/>
                </a:solidFill>
                <a:effectLst/>
                <a:ea typeface="Calibri" panose="020F0502020204030204" pitchFamily="34" charset="0"/>
              </a:rPr>
              <a:t> </a:t>
            </a:r>
            <a:r>
              <a:rPr kumimoji="0" lang="en-IE" altLang="en-US" sz="2000" b="0" i="0" u="none" strike="noStrike" cap="none" normalizeH="0" baseline="0" dirty="0" smtClean="0">
                <a:ln>
                  <a:noFill/>
                </a:ln>
                <a:solidFill>
                  <a:srgbClr val="000000"/>
                </a:solidFill>
                <a:effectLst/>
                <a:ea typeface="Calibri" panose="020F0502020204030204" pitchFamily="34" charset="0"/>
              </a:rPr>
              <a:t>The strange voice appeared again and said       ‘Congratulations it looks like you have finished the second challenge but to get the </a:t>
            </a:r>
            <a:r>
              <a:rPr lang="en-IE" altLang="en-US" sz="2000" dirty="0" smtClean="0">
                <a:solidFill>
                  <a:srgbClr val="000000"/>
                </a:solidFill>
                <a:ea typeface="Calibri" panose="020F0502020204030204" pitchFamily="34" charset="0"/>
              </a:rPr>
              <a:t>Christmas D</a:t>
            </a:r>
            <a:r>
              <a:rPr kumimoji="0" lang="en-IE" altLang="en-US" sz="2000" b="0" i="0" u="none" strike="noStrike" cap="none" normalizeH="0" baseline="0" dirty="0" smtClean="0">
                <a:ln>
                  <a:noFill/>
                </a:ln>
                <a:solidFill>
                  <a:srgbClr val="000000"/>
                </a:solidFill>
                <a:effectLst/>
                <a:ea typeface="Calibri" panose="020F0502020204030204" pitchFamily="34" charset="0"/>
              </a:rPr>
              <a:t>iamond you will have to finished the third one, Good Luck’.</a:t>
            </a:r>
          </a:p>
          <a:p>
            <a:pPr indent="3175"/>
            <a:endParaRPr kumimoji="0" lang="en-IE" altLang="en-US" sz="1100" b="0" i="0" u="none" strike="noStrike" cap="none" normalizeH="0" baseline="0" dirty="0" smtClean="0">
              <a:ln>
                <a:noFill/>
              </a:ln>
              <a:solidFill>
                <a:schemeClr val="tx1"/>
              </a:solidFill>
              <a:effectLst/>
              <a:latin typeface="Arial" panose="020B0604020202020204" pitchFamily="34" charset="0"/>
            </a:endParaRPr>
          </a:p>
          <a:p>
            <a:pPr marL="0" marR="0" lvl="0" indent="9525" algn="l" defTabSz="914400" rtl="0" eaLnBrk="0" fontAlgn="base" latinLnBrk="0" hangingPunct="0">
              <a:lnSpc>
                <a:spcPct val="100000"/>
              </a:lnSpc>
              <a:spcBef>
                <a:spcPct val="0"/>
              </a:spcBef>
              <a:spcAft>
                <a:spcPct val="0"/>
              </a:spcAft>
              <a:buClrTx/>
              <a:buSzTx/>
              <a:buFontTx/>
              <a:buNone/>
              <a:tabLst/>
            </a:pP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Challenge No.3 was to try and find all of the puzzle pieces for the puzzle.</a:t>
            </a:r>
            <a:r>
              <a:rPr kumimoji="0" lang="en-IE" altLang="en-US" sz="2000" b="0" i="0" u="none" strike="noStrike" cap="none" normalizeH="0" dirty="0" smtClean="0">
                <a:ln>
                  <a:noFill/>
                </a:ln>
                <a:solidFill>
                  <a:srgbClr val="000000"/>
                </a:solidFill>
                <a:effectLst/>
                <a:latin typeface="Arial" panose="020B0604020202020204" pitchFamily="34" charset="0"/>
                <a:ea typeface="Calibri" panose="020F0502020204030204" pitchFamily="34" charset="0"/>
              </a:rPr>
              <a:t> </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They all arrived at a</a:t>
            </a:r>
            <a:endParaRPr kumimoji="0" lang="en-IE" altLang="en-US" sz="1100" b="0" i="0" u="none" strike="noStrike" cap="none" normalizeH="0" baseline="0" dirty="0" smtClean="0">
              <a:ln>
                <a:noFill/>
              </a:ln>
              <a:solidFill>
                <a:schemeClr val="tx1"/>
              </a:solidFill>
              <a:effectLst/>
              <a:latin typeface="Arial" panose="020B0604020202020204" pitchFamily="34" charset="0"/>
            </a:endParaRPr>
          </a:p>
          <a:p>
            <a:pPr marL="0" marR="0" lvl="0" indent="9525" algn="l" defTabSz="914400" rtl="0" eaLnBrk="0" fontAlgn="base" latinLnBrk="0" hangingPunct="0">
              <a:lnSpc>
                <a:spcPct val="100000"/>
              </a:lnSpc>
              <a:spcBef>
                <a:spcPct val="0"/>
              </a:spcBef>
              <a:spcAft>
                <a:spcPct val="0"/>
              </a:spcAft>
              <a:buClrTx/>
              <a:buSzTx/>
              <a:buFontTx/>
              <a:buNone/>
              <a:tabLst/>
            </a:pP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strange looking grotto and on the door said " You all have to complete this challenge by finding all of the puzzle pieces, if you happen to find all of the puzzle pieces and build the puzzle it will show you a map of </a:t>
            </a:r>
            <a:r>
              <a:rPr lang="en-IE" altLang="en-US" sz="2000" dirty="0">
                <a:solidFill>
                  <a:srgbClr val="000000"/>
                </a:solidFill>
                <a:ea typeface="Calibri" panose="020F0502020204030204" pitchFamily="34" charset="0"/>
              </a:rPr>
              <a:t>w</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here </a:t>
            </a:r>
            <a:r>
              <a:rPr lang="en-IE" altLang="en-US" sz="2000" dirty="0">
                <a:solidFill>
                  <a:srgbClr val="000000"/>
                </a:solidFill>
                <a:ea typeface="Calibri" panose="020F0502020204030204" pitchFamily="34" charset="0"/>
              </a:rPr>
              <a:t>I</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have hidden the </a:t>
            </a:r>
            <a:r>
              <a:rPr lang="en-IE" altLang="en-US" sz="2000" dirty="0">
                <a:solidFill>
                  <a:srgbClr val="000000"/>
                </a:solidFill>
                <a:ea typeface="Calibri" panose="020F0502020204030204" pitchFamily="34" charset="0"/>
              </a:rPr>
              <a:t>C</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hristmas </a:t>
            </a:r>
            <a:r>
              <a:rPr lang="en-IE" altLang="en-US" sz="2000" dirty="0">
                <a:solidFill>
                  <a:srgbClr val="000000"/>
                </a:solidFill>
                <a:ea typeface="Calibri" panose="020F0502020204030204" pitchFamily="34" charset="0"/>
              </a:rPr>
              <a:t>D</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iamond". They decided that Seamus and Cindy would stay back and wait for the puzzle pieces while </a:t>
            </a:r>
            <a:r>
              <a:rPr kumimoji="0" lang="en-IE" altLang="en-US" sz="20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rPr>
              <a:t>Ódhran</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and Orla would look for them.</a:t>
            </a:r>
            <a:r>
              <a:rPr kumimoji="0" lang="en-IE" altLang="en-US" sz="2000" b="0" i="0" u="none" strike="noStrike" cap="none" normalizeH="0" dirty="0" smtClean="0">
                <a:ln>
                  <a:noFill/>
                </a:ln>
                <a:solidFill>
                  <a:srgbClr val="000000"/>
                </a:solidFill>
                <a:effectLst/>
                <a:latin typeface="Arial" panose="020B0604020202020204" pitchFamily="34" charset="0"/>
                <a:ea typeface="Calibri" panose="020F0502020204030204" pitchFamily="34" charset="0"/>
              </a:rPr>
              <a:t>  </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The bell noise rang again and they all knew that their time had begun.  </a:t>
            </a:r>
            <a:r>
              <a:rPr lang="en-IE" altLang="en-US" sz="2000" dirty="0" err="1">
                <a:solidFill>
                  <a:srgbClr val="000000"/>
                </a:solidFill>
                <a:ea typeface="Calibri" panose="020F0502020204030204" pitchFamily="34" charset="0"/>
              </a:rPr>
              <a:t>Ó</a:t>
            </a:r>
            <a:r>
              <a:rPr kumimoji="0" lang="en-IE" altLang="en-US" sz="20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rPr>
              <a:t>dhran</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and Orla started looking in the snow and found some there. Orla stayed back looking for pieces while </a:t>
            </a:r>
            <a:r>
              <a:rPr kumimoji="0" lang="en-IE" altLang="en-US" sz="20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rPr>
              <a:t>Ódhran</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gave them to Seamus and Cindy.  A few minutes pass and all they need is one </a:t>
            </a:r>
            <a:r>
              <a:rPr lang="en-IE" altLang="en-US" sz="2000" dirty="0" smtClean="0">
                <a:solidFill>
                  <a:srgbClr val="000000"/>
                </a:solidFill>
                <a:ea typeface="Calibri" panose="020F0502020204030204" pitchFamily="34" charset="0"/>
              </a:rPr>
              <a:t>mo</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re piece. "l have looked everywhere </a:t>
            </a:r>
            <a:r>
              <a:rPr lang="en-IE" altLang="en-US" sz="2000" dirty="0">
                <a:solidFill>
                  <a:srgbClr val="000000"/>
                </a:solidFill>
                <a:ea typeface="Calibri" panose="020F0502020204030204" pitchFamily="34" charset="0"/>
              </a:rPr>
              <a:t>I</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have no </a:t>
            </a:r>
            <a:r>
              <a:rPr lang="en-IE" altLang="en-US" sz="2000" dirty="0" smtClean="0">
                <a:solidFill>
                  <a:srgbClr val="000000"/>
                </a:solidFill>
                <a:ea typeface="Calibri" panose="020F0502020204030204" pitchFamily="34" charset="0"/>
              </a:rPr>
              <a:t>idea</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a:t>
            </a:r>
            <a:r>
              <a:rPr lang="en-IE" altLang="en-US" sz="2000" dirty="0" smtClean="0">
                <a:solidFill>
                  <a:srgbClr val="000000"/>
                </a:solidFill>
                <a:ea typeface="Calibri" panose="020F0502020204030204" pitchFamily="34" charset="0"/>
              </a:rPr>
              <a:t>wher</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e this piece could be" said Orla.  'Well we haven't looked in that </a:t>
            </a:r>
            <a:r>
              <a:rPr kumimoji="0" lang="en-IE" altLang="en-US" sz="2000" b="0" i="0" u="none" strike="noStrike" cap="none" normalizeH="0" baseline="0" dirty="0" err="1" smtClean="0">
                <a:ln>
                  <a:noFill/>
                </a:ln>
                <a:solidFill>
                  <a:srgbClr val="000000"/>
                </a:solidFill>
                <a:effectLst/>
                <a:latin typeface="Arial" panose="020B0604020202020204" pitchFamily="34" charset="0"/>
                <a:ea typeface="Calibri" panose="020F0502020204030204" pitchFamily="34" charset="0"/>
              </a:rPr>
              <a:t>Iittle</a:t>
            </a:r>
            <a:r>
              <a:rPr kumimoji="0" lang="en-IE" altLang="en-US" sz="20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igloo have we, I think we should?" suggested </a:t>
            </a:r>
            <a:r>
              <a:rPr lang="en-IE" altLang="en-US" sz="2000" dirty="0" err="1" smtClean="0">
                <a:solidFill>
                  <a:srgbClr val="000000"/>
                </a:solidFill>
                <a:ea typeface="Calibri" panose="020F0502020204030204" pitchFamily="34" charset="0"/>
              </a:rPr>
              <a:t>Ódhran</a:t>
            </a:r>
            <a:r>
              <a:rPr lang="en-IE" altLang="en-US" sz="2000" dirty="0" smtClean="0">
                <a:solidFill>
                  <a:srgbClr val="000000"/>
                </a:solidFill>
                <a:ea typeface="Calibri" panose="020F0502020204030204" pitchFamily="34" charset="0"/>
              </a:rPr>
              <a:t>. “Where is this puzzle piece?” shouted </a:t>
            </a:r>
            <a:r>
              <a:rPr lang="en-IE" altLang="en-US" sz="2000" dirty="0" err="1" smtClean="0">
                <a:solidFill>
                  <a:srgbClr val="000000"/>
                </a:solidFill>
                <a:ea typeface="Calibri" panose="020F0502020204030204" pitchFamily="34" charset="0"/>
              </a:rPr>
              <a:t>Ódhran</a:t>
            </a:r>
            <a:r>
              <a:rPr lang="en-IE" altLang="en-US" sz="2000" dirty="0" smtClean="0">
                <a:solidFill>
                  <a:srgbClr val="000000"/>
                </a:solidFill>
                <a:ea typeface="Calibri" panose="020F0502020204030204" pitchFamily="34" charset="0"/>
              </a:rPr>
              <a:t>. “I got it” cheered Cindy.</a:t>
            </a:r>
            <a:endParaRPr kumimoji="0" lang="en-IE" altLang="en-US" sz="3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387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441" y="765110"/>
            <a:ext cx="10122156" cy="5110758"/>
          </a:xfrm>
          <a:solidFill>
            <a:schemeClr val="bg1"/>
          </a:solidFill>
        </p:spPr>
        <p:txBody>
          <a:bodyPr>
            <a:noAutofit/>
          </a:bodyPr>
          <a:lstStyle/>
          <a:p>
            <a:pPr marL="0" indent="0">
              <a:buNone/>
            </a:pPr>
            <a:r>
              <a:rPr lang="en-IE" sz="2000" dirty="0" smtClean="0">
                <a:latin typeface="Arial" panose="020B0604020202020204" pitchFamily="34" charset="0"/>
                <a:cs typeface="Arial" panose="020B0604020202020204" pitchFamily="34" charset="0"/>
              </a:rPr>
              <a:t> The bell rang again,  “Hurry up we still have to make the puzzle” exclaimed Seamus.  They finished the puzzle and on it hap a map of where Christmas Diamond was.</a:t>
            </a:r>
          </a:p>
          <a:p>
            <a:pPr marL="0" indent="0">
              <a:buNone/>
            </a:pPr>
            <a:r>
              <a:rPr lang="en-IE" sz="2000" dirty="0" smtClean="0">
                <a:latin typeface="Arial" panose="020B0604020202020204" pitchFamily="34" charset="0"/>
                <a:cs typeface="Arial" panose="020B0604020202020204" pitchFamily="34" charset="0"/>
              </a:rPr>
              <a:t>A few minutes pass and they find themselves in front of a cave.  “Are you sure we are in the right place?” whispered Orla.  They all tiptoed into the cave and Seamus saw a sign that read ‘Be Careful’.  “Look at that sign, are you sure we should be here?” asked Seamus.  “I think whoever stole the Christmas diamond is just trying to scare us off” said </a:t>
            </a:r>
            <a:r>
              <a:rPr lang="en-IE" sz="2000" dirty="0" err="1" smtClean="0">
                <a:latin typeface="Arial" panose="020B0604020202020204" pitchFamily="34" charset="0"/>
                <a:cs typeface="Arial" panose="020B0604020202020204" pitchFamily="34" charset="0"/>
              </a:rPr>
              <a:t>Ódhran</a:t>
            </a:r>
            <a:r>
              <a:rPr lang="en-IE" sz="2000" dirty="0" smtClean="0">
                <a:latin typeface="Arial" panose="020B0604020202020204" pitchFamily="34" charset="0"/>
                <a:cs typeface="Arial" panose="020B0604020202020204" pitchFamily="34" charset="0"/>
              </a:rPr>
              <a:t>.  “yeah I think you are right” replied Cindy.  They all heard footsteps coming towards them and then heard a little voice saying “Hello my name is Elvis and I have your Christmas Diamond. They all walked up to collect the diamond and Cindy asked “why did you steal the Christmas Diamond?”.  I..I.. Just wanted someone to know I exist” muttered Elvis.  “Oh well I knew you existed and everybody back at home did but they are still wondering why you left to go here”.  “ Well I do miss them all a lot but I love my job here”.  </a:t>
            </a:r>
            <a:endParaRPr lang="en-IE" sz="2000" dirty="0">
              <a:latin typeface="Arial" panose="020B0604020202020204" pitchFamily="34" charset="0"/>
              <a:cs typeface="Arial" panose="020B0604020202020204" pitchFamily="34" charset="0"/>
            </a:endParaRPr>
          </a:p>
          <a:p>
            <a:pPr marL="0" indent="0">
              <a:buNone/>
            </a:pPr>
            <a:r>
              <a:rPr lang="en-IE" sz="2000" dirty="0" smtClean="0">
                <a:latin typeface="Arial" panose="020B0604020202020204" pitchFamily="34" charset="0"/>
                <a:cs typeface="Arial" panose="020B0604020202020204" pitchFamily="34" charset="0"/>
              </a:rPr>
              <a:t>Soon they all began their journey home, they arrived not long after and Cindy placed the diamond back into its original case.  “Goodbye Cindy and Elvis” the children cheered.  “Don’t forget this is our little secret” whispered Cindy and Elvis.    </a:t>
            </a:r>
            <a:r>
              <a:rPr lang="en-IE" sz="2000" dirty="0" smtClean="0">
                <a:latin typeface="Alba" panose="00000400000000000000" pitchFamily="2" charset="0"/>
                <a:cs typeface="Arial" panose="020B0604020202020204" pitchFamily="34" charset="0"/>
              </a:rPr>
              <a:t>THE END</a:t>
            </a:r>
            <a:endParaRPr lang="en-IE" sz="2000" dirty="0">
              <a:latin typeface="Alba" panose="00000400000000000000" pitchFamily="2" charset="0"/>
              <a:cs typeface="Arial" panose="020B0604020202020204" pitchFamily="34" charset="0"/>
            </a:endParaRPr>
          </a:p>
        </p:txBody>
      </p:sp>
    </p:spTree>
    <p:extLst>
      <p:ext uri="{BB962C8B-B14F-4D97-AF65-F5344CB8AC3E}">
        <p14:creationId xmlns:p14="http://schemas.microsoft.com/office/powerpoint/2010/main" val="4274108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769806" y="497974"/>
            <a:ext cx="7593435" cy="1107996"/>
          </a:xfrm>
          <a:prstGeom prst="rect">
            <a:avLst/>
          </a:prstGeom>
          <a:noFill/>
        </p:spPr>
        <p:txBody>
          <a:bodyPr wrap="square" lIns="91440" tIns="45720" rIns="91440" bIns="45720">
            <a:spAutoFit/>
          </a:bodyPr>
          <a:lstStyle/>
          <a:p>
            <a:pPr algn="ctr"/>
            <a:r>
              <a:rPr lang="en-US" sz="6600" dirty="0" smtClean="0">
                <a:ln w="0"/>
                <a:effectLst>
                  <a:outerShdw blurRad="38100" dist="19050" dir="2700000" algn="tl" rotWithShape="0">
                    <a:schemeClr val="dk1">
                      <a:alpha val="40000"/>
                    </a:schemeClr>
                  </a:outerShdw>
                </a:effectLst>
                <a:latin typeface="Frosty" panose="00000400000000000000" pitchFamily="2" charset="0"/>
              </a:rPr>
              <a:t>Christmas in Ukraine </a:t>
            </a:r>
            <a:endParaRPr lang="en-US" sz="6600" b="0" cap="none" spc="0" dirty="0">
              <a:ln w="0"/>
              <a:solidFill>
                <a:schemeClr val="tx1"/>
              </a:solidFill>
              <a:effectLst>
                <a:outerShdw blurRad="38100" dist="19050" dir="2700000" algn="tl" rotWithShape="0">
                  <a:schemeClr val="dk1">
                    <a:alpha val="40000"/>
                  </a:schemeClr>
                </a:outerShdw>
              </a:effectLst>
              <a:latin typeface="Frosty" panose="00000400000000000000" pitchFamily="2" charset="0"/>
            </a:endParaRPr>
          </a:p>
        </p:txBody>
      </p:sp>
      <p:sp>
        <p:nvSpPr>
          <p:cNvPr id="19" name="Content Placeholder 18"/>
          <p:cNvSpPr>
            <a:spLocks noGrp="1"/>
          </p:cNvSpPr>
          <p:nvPr>
            <p:ph idx="1"/>
          </p:nvPr>
        </p:nvSpPr>
        <p:spPr>
          <a:xfrm>
            <a:off x="902752" y="1689945"/>
            <a:ext cx="10515600" cy="4356291"/>
          </a:xfrm>
          <a:solidFill>
            <a:schemeClr val="bg1"/>
          </a:solidFill>
        </p:spPr>
        <p:txBody>
          <a:bodyPr>
            <a:normAutofit/>
          </a:bodyPr>
          <a:lstStyle/>
          <a:p>
            <a:r>
              <a:rPr lang="en-GB" dirty="0">
                <a:solidFill>
                  <a:schemeClr val="tx1"/>
                </a:solidFill>
              </a:rPr>
              <a:t>In Ukrainian Happy/Merry Christmas is '</a:t>
            </a:r>
            <a:r>
              <a:rPr lang="en-GB" dirty="0" err="1">
                <a:solidFill>
                  <a:schemeClr val="tx1"/>
                </a:solidFill>
              </a:rPr>
              <a:t>Веселого</a:t>
            </a:r>
            <a:r>
              <a:rPr lang="en-GB" dirty="0">
                <a:solidFill>
                  <a:schemeClr val="tx1"/>
                </a:solidFill>
              </a:rPr>
              <a:t> </a:t>
            </a:r>
            <a:r>
              <a:rPr lang="en-GB" dirty="0" err="1">
                <a:solidFill>
                  <a:schemeClr val="tx1"/>
                </a:solidFill>
              </a:rPr>
              <a:t>Різдва</a:t>
            </a:r>
            <a:r>
              <a:rPr lang="en-GB" dirty="0">
                <a:solidFill>
                  <a:schemeClr val="tx1"/>
                </a:solidFill>
              </a:rPr>
              <a:t>' </a:t>
            </a:r>
            <a:r>
              <a:rPr lang="en-GB" dirty="0" err="1">
                <a:solidFill>
                  <a:schemeClr val="tx1"/>
                </a:solidFill>
              </a:rPr>
              <a:t>Veseloho</a:t>
            </a:r>
            <a:r>
              <a:rPr lang="en-GB" dirty="0">
                <a:solidFill>
                  <a:schemeClr val="tx1"/>
                </a:solidFill>
              </a:rPr>
              <a:t> </a:t>
            </a:r>
            <a:r>
              <a:rPr lang="en-GB" dirty="0" err="1">
                <a:solidFill>
                  <a:schemeClr val="tx1"/>
                </a:solidFill>
              </a:rPr>
              <a:t>Rizdva</a:t>
            </a:r>
            <a:r>
              <a:rPr lang="en-GB" dirty="0">
                <a:solidFill>
                  <a:schemeClr val="tx1"/>
                </a:solidFill>
              </a:rPr>
              <a:t> (Merry Christmas) or '</a:t>
            </a:r>
            <a:r>
              <a:rPr lang="en-GB" dirty="0" err="1">
                <a:solidFill>
                  <a:schemeClr val="tx1"/>
                </a:solidFill>
              </a:rPr>
              <a:t>Христос</a:t>
            </a:r>
            <a:r>
              <a:rPr lang="en-GB" dirty="0">
                <a:solidFill>
                  <a:schemeClr val="tx1"/>
                </a:solidFill>
              </a:rPr>
              <a:t> </a:t>
            </a:r>
            <a:r>
              <a:rPr lang="en-GB" dirty="0" err="1">
                <a:solidFill>
                  <a:schemeClr val="tx1"/>
                </a:solidFill>
              </a:rPr>
              <a:t>Рождається</a:t>
            </a:r>
            <a:r>
              <a:rPr lang="en-GB" dirty="0">
                <a:solidFill>
                  <a:schemeClr val="tx1"/>
                </a:solidFill>
              </a:rPr>
              <a:t>' </a:t>
            </a:r>
            <a:r>
              <a:rPr lang="en-GB" dirty="0" err="1">
                <a:solidFill>
                  <a:schemeClr val="tx1"/>
                </a:solidFill>
              </a:rPr>
              <a:t>Khrystos</a:t>
            </a:r>
            <a:r>
              <a:rPr lang="en-GB" dirty="0">
                <a:solidFill>
                  <a:schemeClr val="tx1"/>
                </a:solidFill>
              </a:rPr>
              <a:t> </a:t>
            </a:r>
            <a:r>
              <a:rPr lang="en-GB" dirty="0" err="1" smtClean="0">
                <a:solidFill>
                  <a:schemeClr val="tx1"/>
                </a:solidFill>
              </a:rPr>
              <a:t>Rozhdayetsia</a:t>
            </a:r>
            <a:r>
              <a:rPr lang="en-GB" dirty="0">
                <a:solidFill>
                  <a:schemeClr val="tx1"/>
                </a:solidFill>
              </a:rPr>
              <a:t>.</a:t>
            </a:r>
          </a:p>
          <a:p>
            <a:r>
              <a:rPr lang="en-GB" dirty="0">
                <a:solidFill>
                  <a:schemeClr val="tx1"/>
                </a:solidFill>
              </a:rPr>
              <a:t>The main Christmas meal, called '</a:t>
            </a:r>
            <a:r>
              <a:rPr lang="en-GB" dirty="0" err="1">
                <a:solidFill>
                  <a:schemeClr val="tx1"/>
                </a:solidFill>
              </a:rPr>
              <a:t>Sviata</a:t>
            </a:r>
            <a:r>
              <a:rPr lang="en-GB" dirty="0">
                <a:solidFill>
                  <a:schemeClr val="tx1"/>
                </a:solidFill>
              </a:rPr>
              <a:t> </a:t>
            </a:r>
            <a:r>
              <a:rPr lang="en-GB" dirty="0" err="1">
                <a:solidFill>
                  <a:schemeClr val="tx1"/>
                </a:solidFill>
              </a:rPr>
              <a:t>Vecheria</a:t>
            </a:r>
            <a:r>
              <a:rPr lang="en-GB" dirty="0">
                <a:solidFill>
                  <a:schemeClr val="tx1"/>
                </a:solidFill>
              </a:rPr>
              <a:t>' (or Holy Supper) is eaten on Christmas Eve (6th January). Traditionally people fast (don't eat anything) all day but you might start the day drinking some holy water that has been blessed at church.</a:t>
            </a:r>
          </a:p>
          <a:p>
            <a:r>
              <a:rPr lang="en-GB" dirty="0">
                <a:solidFill>
                  <a:schemeClr val="tx1"/>
                </a:solidFill>
              </a:rPr>
              <a:t>You can't start eating the meal until the first star is seen in the sky. So people (especially the hungry ones!) go outside as soon as it start getting dark in the afternoon to try and spot the first star. The star represents </a:t>
            </a:r>
            <a:r>
              <a:rPr lang="en-GB" dirty="0">
                <a:solidFill>
                  <a:schemeClr val="tx1"/>
                </a:solidFill>
                <a:hlinkClick r:id="rId2"/>
              </a:rPr>
              <a:t>the journey of the Wise Men to find Jesus</a:t>
            </a:r>
            <a:r>
              <a:rPr lang="en-GB" dirty="0">
                <a:solidFill>
                  <a:schemeClr val="tx1"/>
                </a:solidFill>
              </a:rPr>
              <a:t> and that Jesus has </a:t>
            </a:r>
            <a:r>
              <a:rPr lang="en-GB" dirty="0"/>
              <a:t>been born, so Christmas can start</a:t>
            </a:r>
            <a:r>
              <a:rPr lang="en-GB" dirty="0" smtClean="0"/>
              <a:t>!</a:t>
            </a:r>
            <a:endParaRPr lang="en-IE" dirty="0"/>
          </a:p>
        </p:txBody>
      </p:sp>
      <p:sp>
        <p:nvSpPr>
          <p:cNvPr id="4" name="AutoShape 2" descr="The Story Behind Spider Christmas Ornamen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27034248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26833" y="1627476"/>
            <a:ext cx="6470040" cy="584775"/>
          </a:xfrm>
          <a:prstGeom prst="rect">
            <a:avLst/>
          </a:prstGeom>
          <a:noFill/>
        </p:spPr>
        <p:txBody>
          <a:bodyPr wrap="none" lIns="91440" tIns="45720" rIns="91440" bIns="45720">
            <a:spAutoFit/>
          </a:bodyPr>
          <a:lstStyle/>
          <a:p>
            <a:pPr algn="ctr"/>
            <a:r>
              <a:rPr lang="en-US" sz="3200" dirty="0" smtClean="0">
                <a:ln w="0"/>
                <a:effectLst>
                  <a:outerShdw blurRad="38100" dist="19050" dir="2700000" algn="tl" rotWithShape="0">
                    <a:schemeClr val="dk1">
                      <a:alpha val="40000"/>
                    </a:schemeClr>
                  </a:outerShdw>
                </a:effectLst>
                <a:latin typeface="Frosty" panose="00000400000000000000" pitchFamily="2" charset="0"/>
              </a:rPr>
              <a:t>Some of the Food we eat at Christmas</a:t>
            </a:r>
            <a:endParaRPr lang="en-US" sz="3200" b="0" cap="none" spc="0" dirty="0">
              <a:ln w="0"/>
              <a:solidFill>
                <a:schemeClr val="tx1"/>
              </a:solidFill>
              <a:effectLst>
                <a:outerShdw blurRad="38100" dist="19050" dir="2700000" algn="tl" rotWithShape="0">
                  <a:schemeClr val="dk1">
                    <a:alpha val="40000"/>
                  </a:schemeClr>
                </a:outerShdw>
              </a:effectLst>
              <a:latin typeface="Frosty" panose="00000400000000000000" pitchFamily="2" charset="0"/>
            </a:endParaRPr>
          </a:p>
        </p:txBody>
      </p:sp>
      <p:pic>
        <p:nvPicPr>
          <p:cNvPr id="1030" name="Picture 6" descr="Ukrainian Flags - Ukraine Flag, 3x5Ft, Ukrainian Banner, Ukrainian National Fla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1086" y="878505"/>
            <a:ext cx="945102" cy="6300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15347" y="1260995"/>
            <a:ext cx="3324808" cy="4241289"/>
          </a:xfrm>
          <a:prstGeom prst="rect">
            <a:avLst/>
          </a:prstGeom>
          <a:solidFill>
            <a:schemeClr val="bg1"/>
          </a:solidFill>
        </p:spPr>
        <p:txBody>
          <a:bodyPr wrap="square">
            <a:spAutoFit/>
          </a:bodyPr>
          <a:lstStyle/>
          <a:p>
            <a:pPr>
              <a:lnSpc>
                <a:spcPct val="107000"/>
              </a:lnSpc>
              <a:spcAft>
                <a:spcPts val="0"/>
              </a:spcAft>
            </a:pPr>
            <a:r>
              <a:rPr lang="en-I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Different dishes are prepared before Christmas, and one of them must be prepared every Christmas. This dish is salad ‘’</a:t>
            </a:r>
            <a:r>
              <a:rPr lang="en-IE"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olivie</a:t>
            </a:r>
            <a:r>
              <a:rPr lang="en-IE"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It </a:t>
            </a:r>
            <a:r>
              <a:rPr lang="en-I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is a salad with potatoes and boiled sausage- </a:t>
            </a:r>
            <a:r>
              <a:rPr lang="en-IE"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IE"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 have not seen it in Ireland</a:t>
            </a:r>
            <a:r>
              <a:rPr lang="en-IE"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Aft>
                <a:spcPts val="0"/>
              </a:spcAft>
            </a:pPr>
            <a:endParaRPr lang="en-IE"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https://lh3.googleusercontent.com/cv5JFTXSxdvV_YkTssODATgsDxtQe0NqNuG5cWhjyaIA_ZFFS5IODWb2wLfynEONfwSggCPjOwCswoD89FcyOe1U8TVKrNWc3ALSePgwURv4iD8pTSGHq8oRykrvXhQPocBoA4PD6IqeduMtNZ1ztLLuZVgnFX8D7yytGFXFqCqIURlItj7hR1hGkUiBGA"/>
          <p:cNvPicPr/>
          <p:nvPr/>
        </p:nvPicPr>
        <p:blipFill>
          <a:blip r:embed="rId3">
            <a:extLst>
              <a:ext uri="{28A0092B-C50C-407E-A947-70E740481C1C}">
                <a14:useLocalDpi xmlns:a14="http://schemas.microsoft.com/office/drawing/2010/main" val="0"/>
              </a:ext>
            </a:extLst>
          </a:blip>
          <a:srcRect/>
          <a:stretch>
            <a:fillRect/>
          </a:stretch>
        </p:blipFill>
        <p:spPr bwMode="auto">
          <a:xfrm>
            <a:off x="841783" y="3818135"/>
            <a:ext cx="2862470" cy="2202413"/>
          </a:xfrm>
          <a:prstGeom prst="rect">
            <a:avLst/>
          </a:prstGeom>
          <a:ln>
            <a:noFill/>
          </a:ln>
          <a:effectLst>
            <a:softEdge rad="112500"/>
          </a:effectLst>
        </p:spPr>
      </p:pic>
      <p:sp>
        <p:nvSpPr>
          <p:cNvPr id="14" name="Rectangle 13"/>
          <p:cNvSpPr/>
          <p:nvPr/>
        </p:nvSpPr>
        <p:spPr>
          <a:xfrm>
            <a:off x="3996971" y="2398829"/>
            <a:ext cx="2901820" cy="1323439"/>
          </a:xfrm>
          <a:prstGeom prst="rect">
            <a:avLst/>
          </a:prstGeom>
        </p:spPr>
        <p:txBody>
          <a:bodyPr wrap="square">
            <a:spAutoFit/>
          </a:bodyPr>
          <a:lstStyle/>
          <a:p>
            <a:pPr algn="ctr"/>
            <a:r>
              <a:rPr lang="en-IE" sz="1600" dirty="0" err="1" smtClean="0">
                <a:latin typeface="Arial" panose="020B0604020202020204" pitchFamily="34" charset="0"/>
                <a:cs typeface="Arial" panose="020B0604020202020204" pitchFamily="34" charset="0"/>
              </a:rPr>
              <a:t>Kutia</a:t>
            </a:r>
            <a:r>
              <a:rPr lang="en-IE" sz="1600" dirty="0" smtClean="0">
                <a:latin typeface="Arial" panose="020B0604020202020204" pitchFamily="34" charset="0"/>
                <a:cs typeface="Arial" panose="020B0604020202020204" pitchFamily="34" charset="0"/>
              </a:rPr>
              <a:t> or </a:t>
            </a:r>
            <a:r>
              <a:rPr lang="en-IE" sz="1600" dirty="0" err="1" smtClean="0">
                <a:latin typeface="Arial" panose="020B0604020202020204" pitchFamily="34" charset="0"/>
                <a:cs typeface="Arial" panose="020B0604020202020204" pitchFamily="34" charset="0"/>
              </a:rPr>
              <a:t>Kutya</a:t>
            </a:r>
            <a:r>
              <a:rPr lang="en-GB" sz="1600" dirty="0" smtClean="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is </a:t>
            </a:r>
            <a:r>
              <a:rPr lang="en-GB" sz="1600" b="1" dirty="0">
                <a:latin typeface="Arial" panose="020B0604020202020204" pitchFamily="34" charset="0"/>
                <a:cs typeface="Arial" panose="020B0604020202020204" pitchFamily="34" charset="0"/>
              </a:rPr>
              <a:t>a Ukrainian sweet grain pudding</a:t>
            </a:r>
            <a:r>
              <a:rPr lang="en-GB" sz="1600" dirty="0">
                <a:latin typeface="Arial" panose="020B0604020202020204" pitchFamily="34" charset="0"/>
                <a:cs typeface="Arial" panose="020B0604020202020204" pitchFamily="34" charset="0"/>
              </a:rPr>
              <a:t> that is traditionally served as part of a twelve-meal Christmas Eve supper.</a:t>
            </a:r>
            <a:endParaRPr lang="en-IE" sz="1600" dirty="0">
              <a:latin typeface="Arial" panose="020B0604020202020204" pitchFamily="34" charset="0"/>
              <a:cs typeface="Arial" panose="020B0604020202020204" pitchFamily="34" charset="0"/>
            </a:endParaRPr>
          </a:p>
        </p:txBody>
      </p:sp>
      <p:pic>
        <p:nvPicPr>
          <p:cNvPr id="21" name="Picture 20" descr="https://lh3.googleusercontent.com/bRqoIKb7Wkg6zOdYlDwK651Ili_zysCpTd00smQQDSamPkCxEy640ms9AapRvmXdzrqjbf2FDBMjl4rffluqKIUNEGW6JwJoV6_Up9im-Azhh_Aho8J8vCYqtOWumaqsTBi9MJNNTnXhvzy5h7i4qlMipFdGmXwMhWtZYnkFN1XGl-dmBLDHYcvoCDnj0w"/>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3015" y="3321698"/>
            <a:ext cx="3493173" cy="2749947"/>
          </a:xfrm>
          <a:prstGeom prst="rect">
            <a:avLst/>
          </a:prstGeom>
          <a:noFill/>
          <a:ln>
            <a:noFill/>
          </a:ln>
        </p:spPr>
      </p:pic>
      <p:sp>
        <p:nvSpPr>
          <p:cNvPr id="15" name="TextBox 14"/>
          <p:cNvSpPr txBox="1"/>
          <p:nvPr/>
        </p:nvSpPr>
        <p:spPr>
          <a:xfrm>
            <a:off x="7361853" y="2398829"/>
            <a:ext cx="3424335" cy="707886"/>
          </a:xfrm>
          <a:prstGeom prst="rect">
            <a:avLst/>
          </a:prstGeom>
          <a:noFill/>
        </p:spPr>
        <p:txBody>
          <a:bodyPr wrap="square" rtlCol="0">
            <a:spAutoFit/>
          </a:bodyPr>
          <a:lstStyle/>
          <a:p>
            <a:pPr algn="ctr"/>
            <a:r>
              <a:rPr lang="en-IE" sz="2000" dirty="0" smtClean="0">
                <a:latin typeface="Arial" panose="020B0604020202020204" pitchFamily="34" charset="0"/>
                <a:cs typeface="Arial" panose="020B0604020202020204" pitchFamily="34" charset="0"/>
              </a:rPr>
              <a:t>These are the juices we love to drink.</a:t>
            </a:r>
            <a:endParaRPr lang="en-IE" sz="2000" dirty="0">
              <a:latin typeface="Arial" panose="020B0604020202020204" pitchFamily="34" charset="0"/>
              <a:cs typeface="Arial" panose="020B0604020202020204" pitchFamily="34" charset="0"/>
            </a:endParaRPr>
          </a:p>
        </p:txBody>
      </p:sp>
      <p:sp>
        <p:nvSpPr>
          <p:cNvPr id="16" name="AutoShape 8" descr="21 Ukrainian Desserts You Need to Try - Nomad Paradise"/>
          <p:cNvSpPr>
            <a:spLocks noChangeAspect="1" noChangeArrowheads="1"/>
          </p:cNvSpPr>
          <p:nvPr/>
        </p:nvSpPr>
        <p:spPr bwMode="auto">
          <a:xfrm>
            <a:off x="8707799" y="7341556"/>
            <a:ext cx="487212" cy="4872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20" name="AutoShape 12" descr="Makivnyk - poppy seed roll, served slic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22" name="Rectangle 21"/>
          <p:cNvSpPr/>
          <p:nvPr/>
        </p:nvSpPr>
        <p:spPr>
          <a:xfrm>
            <a:off x="6003634"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1040" name="Picture 16" descr="natashaskitchen.com/wp-content/uploads/2015/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8995" y="3905995"/>
            <a:ext cx="1953986" cy="195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49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3845" y="2294969"/>
            <a:ext cx="6249955" cy="3415366"/>
          </a:xfrm>
          <a:solidFill>
            <a:schemeClr val="bg1"/>
          </a:solidFill>
        </p:spPr>
        <p:txBody>
          <a:bodyPr>
            <a:normAutofit/>
          </a:bodyPr>
          <a:lstStyle/>
          <a:p>
            <a:r>
              <a:rPr lang="en-GB" dirty="0"/>
              <a:t>After the meal, people love to sing </a:t>
            </a:r>
            <a:r>
              <a:rPr lang="en-GB" u="sng" dirty="0">
                <a:hlinkClick r:id="rId2"/>
              </a:rPr>
              <a:t>carols</a:t>
            </a:r>
            <a:r>
              <a:rPr lang="en-GB" dirty="0"/>
              <a:t> or '</a:t>
            </a:r>
            <a:r>
              <a:rPr lang="en-GB" dirty="0" err="1"/>
              <a:t>Koliadky</a:t>
            </a:r>
            <a:r>
              <a:rPr lang="en-GB" dirty="0"/>
              <a:t>'. They can be sung around the table or you might go out </a:t>
            </a:r>
            <a:r>
              <a:rPr lang="en-GB" dirty="0" err="1"/>
              <a:t>caroling</a:t>
            </a:r>
            <a:r>
              <a:rPr lang="en-GB" dirty="0"/>
              <a:t> in the streets. People sometimes carry brightly </a:t>
            </a:r>
            <a:r>
              <a:rPr lang="en-GB" dirty="0" err="1"/>
              <a:t>colored</a:t>
            </a:r>
            <a:r>
              <a:rPr lang="en-GB" dirty="0"/>
              <a:t> stars on poles when they go </a:t>
            </a:r>
            <a:r>
              <a:rPr lang="en-GB" dirty="0" err="1"/>
              <a:t>caroling</a:t>
            </a:r>
            <a:r>
              <a:rPr lang="en-GB" dirty="0"/>
              <a:t> singing.</a:t>
            </a:r>
          </a:p>
          <a:p>
            <a:r>
              <a:rPr lang="en-GB" dirty="0"/>
              <a:t>The Ukrainian carol '</a:t>
            </a:r>
            <a:r>
              <a:rPr lang="en-GB" dirty="0" err="1"/>
              <a:t>Shchedryk</a:t>
            </a:r>
            <a:r>
              <a:rPr lang="en-GB" dirty="0"/>
              <a:t>' is where the popular 'Carol of the Bells' came from.</a:t>
            </a:r>
          </a:p>
          <a:p>
            <a:endParaRPr lang="en-IE" dirty="0"/>
          </a:p>
        </p:txBody>
      </p:sp>
      <p:pic>
        <p:nvPicPr>
          <p:cNvPr id="3074" name="Picture 2" descr="Парад вуличних вертепів у Львові, початок 2010-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16" y="2379306"/>
            <a:ext cx="4285586" cy="307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161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2670" y="2507225"/>
            <a:ext cx="7175821" cy="3490186"/>
          </a:xfrm>
          <a:prstGeom prst="rect">
            <a:avLst/>
          </a:prstGeom>
        </p:spPr>
        <p:txBody>
          <a:bodyPr wrap="square">
            <a:spAutoFit/>
          </a:bodyPr>
          <a:lstStyle/>
          <a:p>
            <a:pPr algn="ctr">
              <a:lnSpc>
                <a:spcPct val="115000"/>
              </a:lnSpc>
              <a:spcAft>
                <a:spcPts val="1000"/>
              </a:spcAft>
            </a:pPr>
            <a:r>
              <a:rPr lang="en-GB" sz="2400" dirty="0">
                <a:latin typeface="Arial" panose="020B0604020202020204" pitchFamily="34" charset="0"/>
                <a:ea typeface="Calibri" panose="020F0502020204030204" pitchFamily="34" charset="0"/>
                <a:cs typeface="Arial" panose="020B0604020202020204" pitchFamily="34" charset="0"/>
              </a:rPr>
              <a:t>It was a snowy Christmas night. All the children were sleeping, when suddenly one kid heard jingle bells. She woke up and went downstairs. She looked outside and she saw Santa’s sleigh. Santa was delivering  presents, </a:t>
            </a:r>
            <a:r>
              <a:rPr lang="en-GB" sz="2400" dirty="0" smtClean="0">
                <a:latin typeface="Arial" panose="020B0604020202020204" pitchFamily="34" charset="0"/>
                <a:ea typeface="Calibri" panose="020F0502020204030204" pitchFamily="34" charset="0"/>
                <a:cs typeface="Arial" panose="020B0604020202020204" pitchFamily="34" charset="0"/>
              </a:rPr>
              <a:t>when, </a:t>
            </a:r>
            <a:r>
              <a:rPr lang="en-GB" sz="2400" dirty="0">
                <a:latin typeface="Arial" panose="020B0604020202020204" pitchFamily="34" charset="0"/>
                <a:ea typeface="Calibri" panose="020F0502020204030204" pitchFamily="34" charset="0"/>
                <a:cs typeface="Arial" panose="020B0604020202020204" pitchFamily="34" charset="0"/>
              </a:rPr>
              <a:t>all of a sudden a bird flew right past Santa’s sleigh and all the </a:t>
            </a:r>
            <a:r>
              <a:rPr lang="en-GB" sz="2400" dirty="0" smtClean="0">
                <a:latin typeface="Arial" panose="020B0604020202020204" pitchFamily="34" charset="0"/>
                <a:ea typeface="Calibri" panose="020F0502020204030204" pitchFamily="34" charset="0"/>
                <a:cs typeface="Arial" panose="020B0604020202020204" pitchFamily="34" charset="0"/>
              </a:rPr>
              <a:t>reindeers  </a:t>
            </a:r>
            <a:r>
              <a:rPr lang="en-GB" sz="2400" dirty="0">
                <a:latin typeface="Arial" panose="020B0604020202020204" pitchFamily="34" charset="0"/>
                <a:ea typeface="Calibri" panose="020F0502020204030204" pitchFamily="34" charset="0"/>
                <a:cs typeface="Arial" panose="020B0604020202020204" pitchFamily="34" charset="0"/>
              </a:rPr>
              <a:t>fell to the </a:t>
            </a:r>
            <a:r>
              <a:rPr lang="en-GB" sz="2400" dirty="0" smtClean="0">
                <a:latin typeface="Arial" panose="020B0604020202020204" pitchFamily="34" charset="0"/>
                <a:ea typeface="Calibri" panose="020F0502020204030204" pitchFamily="34" charset="0"/>
                <a:cs typeface="Arial" panose="020B0604020202020204" pitchFamily="34" charset="0"/>
              </a:rPr>
              <a:t>ground.  So </a:t>
            </a:r>
            <a:r>
              <a:rPr lang="en-GB" sz="2400" dirty="0">
                <a:latin typeface="Arial" panose="020B0604020202020204" pitchFamily="34" charset="0"/>
                <a:ea typeface="Calibri" panose="020F0502020204030204" pitchFamily="34" charset="0"/>
                <a:cs typeface="Arial" panose="020B0604020202020204" pitchFamily="34" charset="0"/>
              </a:rPr>
              <a:t>did Santa’s sleigh and sack. </a:t>
            </a:r>
            <a:r>
              <a:rPr lang="en-GB" sz="2400" dirty="0" smtClean="0">
                <a:latin typeface="Arial" panose="020B0604020202020204" pitchFamily="34" charset="0"/>
                <a:ea typeface="Calibri" panose="020F0502020204030204" pitchFamily="34" charset="0"/>
                <a:cs typeface="Arial" panose="020B0604020202020204" pitchFamily="34" charset="0"/>
              </a:rPr>
              <a:t> “</a:t>
            </a:r>
            <a:r>
              <a:rPr lang="en-GB" sz="2400" dirty="0">
                <a:latin typeface="Arial" panose="020B0604020202020204" pitchFamily="34" charset="0"/>
                <a:ea typeface="Calibri" panose="020F0502020204030204" pitchFamily="34" charset="0"/>
                <a:cs typeface="Arial" panose="020B0604020202020204" pitchFamily="34" charset="0"/>
              </a:rPr>
              <a:t>Christmas is ruined” said Santa.</a:t>
            </a:r>
            <a:endParaRPr lang="en-IE"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2880852" y="895783"/>
            <a:ext cx="6479458" cy="1538883"/>
          </a:xfrm>
          <a:prstGeom prst="rect">
            <a:avLst/>
          </a:prstGeom>
        </p:spPr>
        <p:txBody>
          <a:bodyPr wrap="square">
            <a:spAutoFit/>
          </a:bodyPr>
          <a:lstStyle/>
          <a:p>
            <a:pPr algn="ctr">
              <a:spcAft>
                <a:spcPts val="0"/>
              </a:spcAft>
              <a:tabLst>
                <a:tab pos="2865755" algn="ctr"/>
                <a:tab pos="5731510" algn="r"/>
              </a:tabLst>
            </a:pPr>
            <a:r>
              <a:rPr lang="en-GB" sz="4800" i="1" dirty="0">
                <a:latin typeface="Frosty" panose="00000400000000000000" pitchFamily="2" charset="0"/>
                <a:ea typeface="Calibri" panose="020F0502020204030204" pitchFamily="34" charset="0"/>
                <a:cs typeface="Times New Roman" panose="02020603050405020304" pitchFamily="18" charset="0"/>
              </a:rPr>
              <a:t>A Snowy Christmas </a:t>
            </a:r>
            <a:r>
              <a:rPr lang="en-GB" sz="4800" i="1" dirty="0" smtClean="0">
                <a:latin typeface="Frosty" panose="00000400000000000000" pitchFamily="2" charset="0"/>
                <a:ea typeface="Calibri" panose="020F0502020204030204" pitchFamily="34" charset="0"/>
                <a:cs typeface="Times New Roman" panose="02020603050405020304" pitchFamily="18" charset="0"/>
              </a:rPr>
              <a:t>Night</a:t>
            </a:r>
          </a:p>
          <a:p>
            <a:pPr algn="ctr">
              <a:spcAft>
                <a:spcPts val="0"/>
              </a:spcAft>
              <a:tabLst>
                <a:tab pos="2865755" algn="ctr"/>
                <a:tab pos="5731510" algn="r"/>
              </a:tabLst>
            </a:pPr>
            <a:r>
              <a:rPr lang="en-GB" sz="3200" i="1" dirty="0" smtClean="0">
                <a:latin typeface="Frosty" panose="00000400000000000000" pitchFamily="2" charset="0"/>
                <a:ea typeface="Calibri" panose="020F0502020204030204" pitchFamily="34" charset="0"/>
                <a:cs typeface="Times New Roman" panose="02020603050405020304" pitchFamily="18" charset="0"/>
              </a:rPr>
              <a:t>By Kiera 2</a:t>
            </a:r>
            <a:r>
              <a:rPr lang="en-GB" sz="3200" i="1" baseline="30000" dirty="0" smtClean="0">
                <a:latin typeface="Frosty" panose="00000400000000000000" pitchFamily="2" charset="0"/>
                <a:ea typeface="Calibri" panose="020F0502020204030204" pitchFamily="34" charset="0"/>
                <a:cs typeface="Times New Roman" panose="02020603050405020304" pitchFamily="18" charset="0"/>
              </a:rPr>
              <a:t>nd</a:t>
            </a:r>
            <a:r>
              <a:rPr lang="en-GB" sz="3200" i="1" dirty="0" smtClean="0">
                <a:latin typeface="Frosty" panose="00000400000000000000" pitchFamily="2" charset="0"/>
                <a:ea typeface="Calibri" panose="020F0502020204030204" pitchFamily="34" charset="0"/>
                <a:cs typeface="Times New Roman" panose="02020603050405020304" pitchFamily="18" charset="0"/>
              </a:rPr>
              <a:t> class</a:t>
            </a:r>
            <a:endParaRPr lang="en-GB" sz="3200" i="1" dirty="0" smtClean="0">
              <a:latin typeface="Frosty" panose="00000400000000000000" pitchFamily="2" charset="0"/>
              <a:ea typeface="Calibri" panose="020F0502020204030204" pitchFamily="34" charset="0"/>
              <a:cs typeface="Times New Roman" panose="02020603050405020304" pitchFamily="18" charset="0"/>
            </a:endParaRPr>
          </a:p>
          <a:p>
            <a:pPr algn="ctr">
              <a:spcAft>
                <a:spcPts val="0"/>
              </a:spcAft>
              <a:tabLst>
                <a:tab pos="2865755" algn="ctr"/>
                <a:tab pos="5731510" algn="r"/>
              </a:tabLst>
            </a:pPr>
            <a:endParaRPr lang="en-IE" sz="1200" dirty="0">
              <a:effectLst/>
              <a:latin typeface="Frosty" panose="00000400000000000000" pitchFamily="2" charset="0"/>
              <a:ea typeface="Calibri" panose="020F0502020204030204" pitchFamily="34" charset="0"/>
              <a:cs typeface="Times New Roman" panose="02020603050405020304" pitchFamily="18" charset="0"/>
            </a:endParaRPr>
          </a:p>
        </p:txBody>
      </p:sp>
      <p:pic>
        <p:nvPicPr>
          <p:cNvPr id="1026" name="Picture 2" descr="Free Snowflake Cliparts, Download Free Snowflak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095" y="895783"/>
            <a:ext cx="11715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Snowflake Cliparts, Download Free Snowflak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318" y="2632209"/>
            <a:ext cx="11715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Snowflake Cliparts, Download Free Snowflak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908" y="976648"/>
            <a:ext cx="11715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Snowflake Cliparts, Download Free Snowflak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630" y="4252318"/>
            <a:ext cx="11715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Snowflake Cliparts, Download Free Snowflak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895" y="2632209"/>
            <a:ext cx="1171575" cy="1171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Snowflake Cliparts, Download Free Snowflak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4907" y="4276453"/>
            <a:ext cx="1171575"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115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96546" y="503852"/>
            <a:ext cx="6120883" cy="5905067"/>
          </a:xfrm>
          <a:prstGeom prst="rect">
            <a:avLst/>
          </a:prstGeom>
        </p:spPr>
      </p:pic>
    </p:spTree>
    <p:extLst>
      <p:ext uri="{BB962C8B-B14F-4D97-AF65-F5344CB8AC3E}">
        <p14:creationId xmlns:p14="http://schemas.microsoft.com/office/powerpoint/2010/main" val="2507299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5314" y="770432"/>
            <a:ext cx="6715300" cy="1569660"/>
          </a:xfrm>
          <a:prstGeom prst="rect">
            <a:avLst/>
          </a:prstGeom>
          <a:noFill/>
        </p:spPr>
        <p:txBody>
          <a:bodyPr wrap="none" lIns="91440" tIns="45720" rIns="91440" bIns="45720">
            <a:spAutoFit/>
          </a:bodyPr>
          <a:lstStyle/>
          <a:p>
            <a:pPr algn="ctr"/>
            <a:r>
              <a:rPr lang="en-US" sz="9600" b="0" cap="none" spc="0" dirty="0" smtClean="0">
                <a:ln w="0"/>
                <a:solidFill>
                  <a:schemeClr val="tx1"/>
                </a:solidFill>
                <a:effectLst>
                  <a:outerShdw blurRad="38100" dist="19050" dir="2700000" algn="tl" rotWithShape="0">
                    <a:schemeClr val="dk1">
                      <a:alpha val="40000"/>
                    </a:schemeClr>
                  </a:outerShdw>
                </a:effectLst>
                <a:latin typeface="Kingthings Christmas 2" panose="02000000000000000000" pitchFamily="2" charset="0"/>
              </a:rPr>
              <a:t>Did you Know?</a:t>
            </a:r>
            <a:endParaRPr lang="en-US" sz="9600" b="0" cap="none" spc="0" dirty="0">
              <a:ln w="0"/>
              <a:solidFill>
                <a:schemeClr val="tx1"/>
              </a:solidFill>
              <a:effectLst>
                <a:outerShdw blurRad="38100" dist="19050" dir="2700000" algn="tl" rotWithShape="0">
                  <a:schemeClr val="dk1">
                    <a:alpha val="40000"/>
                  </a:schemeClr>
                </a:outerShdw>
              </a:effectLst>
              <a:latin typeface="Kingthings Christmas 2" panose="02000000000000000000" pitchFamily="2" charset="0"/>
            </a:endParaRPr>
          </a:p>
        </p:txBody>
      </p:sp>
      <p:pic>
        <p:nvPicPr>
          <p:cNvPr id="3074" name="Picture 2" descr="Confused Santa Claus Scratching His Head Stock Phot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045" y="2646184"/>
            <a:ext cx="3231579" cy="290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31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0038" y="491611"/>
            <a:ext cx="6685936" cy="5324535"/>
          </a:xfrm>
          <a:prstGeom prst="rect">
            <a:avLst/>
          </a:prstGeom>
        </p:spPr>
        <p:txBody>
          <a:bodyPr wrap="square">
            <a:spAutoFit/>
          </a:bodyPr>
          <a:lstStyle/>
          <a:p>
            <a:pPr algn="ctr"/>
            <a:endParaRPr lang="en-IE" sz="2000" dirty="0" smtClean="0"/>
          </a:p>
          <a:p>
            <a:pPr algn="ctr"/>
            <a:r>
              <a:rPr lang="en-IE" sz="4800" dirty="0" smtClean="0">
                <a:latin typeface="Kingthings Christmas 2" panose="02000000000000000000" pitchFamily="2" charset="0"/>
              </a:rPr>
              <a:t>When did we start eating turkey for Christmas?</a:t>
            </a:r>
          </a:p>
          <a:p>
            <a:pPr algn="ctr"/>
            <a:endParaRPr lang="en-IE" sz="2800" dirty="0" smtClean="0"/>
          </a:p>
          <a:p>
            <a:pPr algn="ctr"/>
            <a:r>
              <a:rPr lang="en-IE" sz="2800" dirty="0" smtClean="0"/>
              <a:t>The turkey appeared on Christmas tables in the 16</a:t>
            </a:r>
            <a:r>
              <a:rPr lang="en-IE" sz="2800" baseline="30000" dirty="0" smtClean="0"/>
              <a:t>th</a:t>
            </a:r>
            <a:r>
              <a:rPr lang="en-IE" sz="2800" dirty="0" smtClean="0"/>
              <a:t> century. The 16</a:t>
            </a:r>
            <a:r>
              <a:rPr lang="en-IE" sz="2800" baseline="30000" dirty="0" smtClean="0"/>
              <a:t>th</a:t>
            </a:r>
            <a:r>
              <a:rPr lang="en-IE" sz="2800" dirty="0" smtClean="0"/>
              <a:t> century farmer Tomas </a:t>
            </a:r>
            <a:r>
              <a:rPr lang="en-IE" sz="2800" dirty="0" err="1" smtClean="0"/>
              <a:t>Tusser</a:t>
            </a:r>
            <a:r>
              <a:rPr lang="en-IE" sz="2800" dirty="0" smtClean="0"/>
              <a:t> noted that by 1573 turkeys were commonly served at English Christmas dinners.</a:t>
            </a:r>
          </a:p>
          <a:p>
            <a:pPr algn="ctr"/>
            <a:r>
              <a:rPr lang="en-IE" sz="2800" dirty="0" smtClean="0"/>
              <a:t>By Evie 3</a:t>
            </a:r>
            <a:r>
              <a:rPr lang="en-IE" sz="2800" baseline="30000" dirty="0" smtClean="0"/>
              <a:t>rd</a:t>
            </a:r>
            <a:r>
              <a:rPr lang="en-IE" sz="2800" dirty="0" smtClean="0"/>
              <a:t> class</a:t>
            </a:r>
            <a:endParaRPr lang="en-IE" sz="2800" dirty="0" smtClean="0"/>
          </a:p>
          <a:p>
            <a:pPr algn="ctr"/>
            <a:endParaRPr lang="en-IE" sz="2800" dirty="0" smtClean="0"/>
          </a:p>
        </p:txBody>
      </p:sp>
      <p:pic>
        <p:nvPicPr>
          <p:cNvPr id="5124" name="Picture 4" descr="Roast turkey with slice cut 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1266886"/>
            <a:ext cx="2933188" cy="266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522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3404" y="2668555"/>
            <a:ext cx="7100596" cy="2554545"/>
          </a:xfrm>
          <a:prstGeom prst="rect">
            <a:avLst/>
          </a:prstGeom>
        </p:spPr>
        <p:txBody>
          <a:bodyPr wrap="square">
            <a:spAutoFit/>
          </a:bodyPr>
          <a:lstStyle/>
          <a:p>
            <a:r>
              <a:rPr lang="en-IE" sz="3200" dirty="0" smtClean="0"/>
              <a:t>Afghanistan</a:t>
            </a:r>
            <a:r>
              <a:rPr lang="en-IE" sz="3200" dirty="0"/>
              <a:t>, Algeria, Bhutan, north Korea, Libya, </a:t>
            </a:r>
            <a:r>
              <a:rPr lang="en-IE" sz="3200" dirty="0" smtClean="0"/>
              <a:t>Mauritius, Sahrawi</a:t>
            </a:r>
            <a:r>
              <a:rPr lang="en-IE" sz="3200" dirty="0"/>
              <a:t>, Arab democratic republic, Saudi Arabia, </a:t>
            </a:r>
            <a:r>
              <a:rPr lang="en-IE" sz="3200" dirty="0" smtClean="0"/>
              <a:t>Somalia, Tajikistan</a:t>
            </a:r>
            <a:r>
              <a:rPr lang="en-IE" sz="3200" dirty="0"/>
              <a:t>, Tunisia, Turkmenistan, Uzbekistan, and </a:t>
            </a:r>
            <a:r>
              <a:rPr lang="en-IE" sz="3200" dirty="0" smtClean="0"/>
              <a:t>Yemen do </a:t>
            </a:r>
            <a:r>
              <a:rPr lang="en-IE" sz="3200" dirty="0"/>
              <a:t>not celebrate Christmas.</a:t>
            </a:r>
          </a:p>
        </p:txBody>
      </p:sp>
      <p:sp>
        <p:nvSpPr>
          <p:cNvPr id="5" name="Rectangle 4"/>
          <p:cNvSpPr/>
          <p:nvPr/>
        </p:nvSpPr>
        <p:spPr>
          <a:xfrm>
            <a:off x="1348212" y="1064243"/>
            <a:ext cx="9333004" cy="1200329"/>
          </a:xfrm>
          <a:prstGeom prst="rect">
            <a:avLst/>
          </a:prstGeom>
        </p:spPr>
        <p:txBody>
          <a:bodyPr wrap="none">
            <a:spAutoFit/>
          </a:bodyPr>
          <a:lstStyle/>
          <a:p>
            <a:r>
              <a:rPr lang="en-IE" sz="4400" dirty="0">
                <a:latin typeface="Brady Bunch Remastered" panose="020B0600020202020204" pitchFamily="34" charset="0"/>
              </a:rPr>
              <a:t>What countries do not celebrate Christmas</a:t>
            </a:r>
            <a:r>
              <a:rPr lang="en-IE" sz="2800" dirty="0" smtClean="0">
                <a:latin typeface="Brady Bunch Remastered" panose="020B0600020202020204" pitchFamily="34" charset="0"/>
              </a:rPr>
              <a:t>?</a:t>
            </a:r>
          </a:p>
          <a:p>
            <a:pPr algn="ctr"/>
            <a:r>
              <a:rPr lang="en-IE" sz="2800" dirty="0" smtClean="0">
                <a:latin typeface="Brady Bunch Remastered" panose="020B0600020202020204" pitchFamily="34" charset="0"/>
              </a:rPr>
              <a:t>By Lily 5</a:t>
            </a:r>
            <a:r>
              <a:rPr lang="en-IE" sz="2800" baseline="30000" dirty="0" smtClean="0">
                <a:latin typeface="Brady Bunch Remastered" panose="020B0600020202020204" pitchFamily="34" charset="0"/>
              </a:rPr>
              <a:t>th</a:t>
            </a:r>
            <a:r>
              <a:rPr lang="en-IE" sz="2800" dirty="0" smtClean="0">
                <a:latin typeface="Brady Bunch Remastered" panose="020B0600020202020204" pitchFamily="34" charset="0"/>
              </a:rPr>
              <a:t> class</a:t>
            </a:r>
            <a:endParaRPr lang="en-IE" sz="2800" dirty="0">
              <a:latin typeface="Brady Bunch Remastered" panose="020B0600020202020204" pitchFamily="34" charset="0"/>
            </a:endParaRPr>
          </a:p>
        </p:txBody>
      </p:sp>
    </p:spTree>
    <p:extLst>
      <p:ext uri="{BB962C8B-B14F-4D97-AF65-F5344CB8AC3E}">
        <p14:creationId xmlns:p14="http://schemas.microsoft.com/office/powerpoint/2010/main" val="218341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425677" y="2733369"/>
            <a:ext cx="8556519" cy="3002540"/>
          </a:xfrm>
          <a:solidFill>
            <a:schemeClr val="bg1"/>
          </a:solidFill>
        </p:spPr>
        <p:txBody>
          <a:bodyPr>
            <a:normAutofit lnSpcReduction="10000"/>
          </a:bodyPr>
          <a:lstStyle/>
          <a:p>
            <a:pPr marL="0" indent="0" algn="ctr">
              <a:buNone/>
            </a:pPr>
            <a:r>
              <a:rPr lang="en-IE" sz="4000" dirty="0"/>
              <a:t>We often give gifts to re-confirm or establish our connection with others.  Giving a gift to someone we care about allows us to communicate our feelings of appreciation for them.</a:t>
            </a:r>
          </a:p>
          <a:p>
            <a:endParaRPr lang="en-IE" dirty="0"/>
          </a:p>
        </p:txBody>
      </p:sp>
      <p:sp>
        <p:nvSpPr>
          <p:cNvPr id="3" name="AutoShape 4" descr="Free Christmas Gifts Cliparts, Download Free Christmas Gifts Cliparts png  images, Free ClipArts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4" name="Rectangle 3"/>
          <p:cNvSpPr/>
          <p:nvPr/>
        </p:nvSpPr>
        <p:spPr>
          <a:xfrm>
            <a:off x="1160941" y="877278"/>
            <a:ext cx="9926115"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latin typeface="Kingthings Christmas 2" panose="02000000000000000000" pitchFamily="2" charset="0"/>
              </a:rPr>
              <a:t>Why do we give presents at Christmas</a:t>
            </a:r>
            <a:endParaRPr lang="en-US" sz="5400" b="0" cap="none" spc="0" dirty="0">
              <a:ln w="0"/>
              <a:solidFill>
                <a:schemeClr val="tx1"/>
              </a:solidFill>
              <a:effectLst>
                <a:outerShdw blurRad="38100" dist="19050" dir="2700000" algn="tl" rotWithShape="0">
                  <a:schemeClr val="dk1">
                    <a:alpha val="40000"/>
                  </a:schemeClr>
                </a:outerShdw>
              </a:effectLst>
              <a:latin typeface="Kingthings Christmas 2" panose="02000000000000000000" pitchFamily="2" charset="0"/>
            </a:endParaRPr>
          </a:p>
        </p:txBody>
      </p:sp>
    </p:spTree>
    <p:extLst>
      <p:ext uri="{BB962C8B-B14F-4D97-AF65-F5344CB8AC3E}">
        <p14:creationId xmlns:p14="http://schemas.microsoft.com/office/powerpoint/2010/main" val="2607553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576" y="814297"/>
            <a:ext cx="8930146" cy="467031"/>
          </a:xfrm>
        </p:spPr>
        <p:txBody>
          <a:bodyPr>
            <a:noAutofit/>
          </a:bodyPr>
          <a:lstStyle/>
          <a:p>
            <a:r>
              <a:rPr lang="en-IE" sz="7200" dirty="0" smtClean="0">
                <a:latin typeface="Gaban" pitchFamily="2" charset="0"/>
              </a:rPr>
              <a:t>Jokes Section</a:t>
            </a:r>
            <a:endParaRPr lang="en-IE" sz="7200" dirty="0">
              <a:latin typeface="Gaban" pitchFamily="2" charset="0"/>
            </a:endParaRPr>
          </a:p>
        </p:txBody>
      </p:sp>
      <p:sp>
        <p:nvSpPr>
          <p:cNvPr id="3" name="Content Placeholder 2"/>
          <p:cNvSpPr>
            <a:spLocks noGrp="1"/>
          </p:cNvSpPr>
          <p:nvPr>
            <p:ph idx="1"/>
          </p:nvPr>
        </p:nvSpPr>
        <p:spPr>
          <a:xfrm>
            <a:off x="742951" y="1447801"/>
            <a:ext cx="10725150" cy="4657724"/>
          </a:xfrm>
          <a:solidFill>
            <a:schemeClr val="bg1"/>
          </a:solidFill>
        </p:spPr>
        <p:txBody>
          <a:bodyPr>
            <a:normAutofit fontScale="25000" lnSpcReduction="20000"/>
          </a:bodyPr>
          <a:lstStyle/>
          <a:p>
            <a:pPr marL="0" indent="0">
              <a:buNone/>
            </a:pPr>
            <a:endParaRPr lang="en-IE" sz="6400" dirty="0"/>
          </a:p>
          <a:p>
            <a:pPr>
              <a:buFont typeface="Courier New" panose="02070309020205020404" pitchFamily="49" charset="0"/>
              <a:buChar char="o"/>
            </a:pPr>
            <a:r>
              <a:rPr lang="en-IE" sz="8000" dirty="0"/>
              <a:t>What happens to elves when they behave naughty? </a:t>
            </a:r>
            <a:r>
              <a:rPr lang="en-IE" sz="8000" dirty="0" smtClean="0"/>
              <a:t>        Santa </a:t>
            </a:r>
            <a:r>
              <a:rPr lang="en-IE" sz="8000" dirty="0"/>
              <a:t>gives them the sack. </a:t>
            </a:r>
          </a:p>
          <a:p>
            <a:pPr>
              <a:buFont typeface="Courier New" panose="02070309020205020404" pitchFamily="49" charset="0"/>
              <a:buChar char="o"/>
            </a:pPr>
            <a:r>
              <a:rPr lang="en-IE" sz="8000" dirty="0"/>
              <a:t>What did one Christmas tree say to another?             Lighten Up!      </a:t>
            </a:r>
          </a:p>
          <a:p>
            <a:pPr>
              <a:buFont typeface="Courier New" panose="02070309020205020404" pitchFamily="49" charset="0"/>
              <a:buChar char="o"/>
            </a:pPr>
            <a:r>
              <a:rPr lang="en-IE" sz="8000" dirty="0"/>
              <a:t>Knock</a:t>
            </a:r>
            <a:r>
              <a:rPr lang="en-IE" sz="8000" dirty="0" smtClean="0"/>
              <a:t>, Knock</a:t>
            </a:r>
            <a:r>
              <a:rPr lang="en-IE" sz="8000" dirty="0"/>
              <a:t>! Who’s there? Donut? Donut who Donut open this present until Christmas</a:t>
            </a:r>
            <a:r>
              <a:rPr lang="en-IE" sz="8000" dirty="0" smtClean="0"/>
              <a:t>!</a:t>
            </a:r>
            <a:endParaRPr lang="en-IE" sz="8000" dirty="0"/>
          </a:p>
          <a:p>
            <a:pPr>
              <a:buFont typeface="Courier New" panose="02070309020205020404" pitchFamily="49" charset="0"/>
              <a:buChar char="o"/>
            </a:pPr>
            <a:r>
              <a:rPr lang="en-IE" sz="8000" dirty="0"/>
              <a:t>What do Snowmen eat for lunch? </a:t>
            </a:r>
            <a:r>
              <a:rPr lang="en-IE" sz="8000" dirty="0" smtClean="0"/>
              <a:t>       </a:t>
            </a:r>
            <a:r>
              <a:rPr lang="en-IE" sz="8000" dirty="0" err="1" smtClean="0"/>
              <a:t>Iceburgers</a:t>
            </a:r>
            <a:r>
              <a:rPr lang="en-IE" sz="8000" dirty="0"/>
              <a:t>! </a:t>
            </a:r>
          </a:p>
          <a:p>
            <a:pPr>
              <a:buFont typeface="Courier New" panose="02070309020205020404" pitchFamily="49" charset="0"/>
              <a:buChar char="o"/>
            </a:pPr>
            <a:r>
              <a:rPr lang="en-IE" sz="8000" dirty="0"/>
              <a:t>What is a Christmas tree’s </a:t>
            </a:r>
            <a:r>
              <a:rPr lang="en-IE" sz="8000" dirty="0" err="1"/>
              <a:t>favorite</a:t>
            </a:r>
            <a:r>
              <a:rPr lang="en-IE" sz="8000" dirty="0"/>
              <a:t> candy? </a:t>
            </a:r>
            <a:r>
              <a:rPr lang="en-IE" sz="8000" dirty="0" smtClean="0"/>
              <a:t>     Ornaments</a:t>
            </a:r>
            <a:r>
              <a:rPr lang="en-IE" sz="8000" dirty="0"/>
              <a:t>! </a:t>
            </a:r>
          </a:p>
          <a:p>
            <a:pPr>
              <a:buFont typeface="Courier New" panose="02070309020205020404" pitchFamily="49" charset="0"/>
              <a:buChar char="o"/>
            </a:pPr>
            <a:r>
              <a:rPr lang="en-IE" sz="8000" dirty="0"/>
              <a:t>Why is it so cold at Christmas time</a:t>
            </a:r>
            <a:r>
              <a:rPr lang="en-IE" sz="8000" dirty="0" smtClean="0"/>
              <a:t>?    Because </a:t>
            </a:r>
            <a:r>
              <a:rPr lang="en-IE" sz="8000" dirty="0"/>
              <a:t>it’s in </a:t>
            </a:r>
            <a:r>
              <a:rPr lang="en-IE" sz="8000" dirty="0" err="1"/>
              <a:t>Decemberrrrrrrrrr</a:t>
            </a:r>
            <a:r>
              <a:rPr lang="en-IE" sz="8000" dirty="0" smtClean="0"/>
              <a:t>.</a:t>
            </a:r>
            <a:endParaRPr lang="en-IE" sz="8000" dirty="0"/>
          </a:p>
          <a:p>
            <a:pPr>
              <a:buFont typeface="Courier New" panose="02070309020205020404" pitchFamily="49" charset="0"/>
              <a:buChar char="o"/>
            </a:pPr>
            <a:r>
              <a:rPr lang="en-IE" sz="8000" dirty="0"/>
              <a:t>Why did the boy throw the clock out of the window? </a:t>
            </a:r>
            <a:r>
              <a:rPr lang="en-IE" sz="8000" dirty="0" smtClean="0"/>
              <a:t>    He </a:t>
            </a:r>
            <a:r>
              <a:rPr lang="en-IE" sz="8000" dirty="0"/>
              <a:t>wanted to know when Christmas was coming.</a:t>
            </a:r>
          </a:p>
          <a:p>
            <a:pPr>
              <a:buFont typeface="Courier New" panose="02070309020205020404" pitchFamily="49" charset="0"/>
              <a:buChar char="o"/>
            </a:pPr>
            <a:r>
              <a:rPr lang="en-IE" sz="8000" dirty="0"/>
              <a:t>How do you say oh </a:t>
            </a:r>
            <a:r>
              <a:rPr lang="en-IE" sz="8000" dirty="0" err="1"/>
              <a:t>oh</a:t>
            </a:r>
            <a:r>
              <a:rPr lang="en-IE" sz="8000" dirty="0"/>
              <a:t> </a:t>
            </a:r>
            <a:r>
              <a:rPr lang="en-IE" sz="8000" dirty="0" err="1"/>
              <a:t>oh</a:t>
            </a:r>
            <a:r>
              <a:rPr lang="en-IE" sz="8000" dirty="0"/>
              <a:t> going </a:t>
            </a:r>
            <a:r>
              <a:rPr lang="en-IE" sz="8000" dirty="0" smtClean="0"/>
              <a:t>backwards?            </a:t>
            </a:r>
            <a:r>
              <a:rPr lang="en-IE" sz="8000" dirty="0" err="1" smtClean="0"/>
              <a:t>ho</a:t>
            </a:r>
            <a:r>
              <a:rPr lang="en-IE" sz="8000" dirty="0" smtClean="0"/>
              <a:t> </a:t>
            </a:r>
            <a:r>
              <a:rPr lang="en-IE" sz="8000" dirty="0" err="1"/>
              <a:t>ho</a:t>
            </a:r>
            <a:r>
              <a:rPr lang="en-IE" sz="8000" dirty="0"/>
              <a:t> </a:t>
            </a:r>
            <a:r>
              <a:rPr lang="en-IE" sz="8000" dirty="0" err="1" smtClean="0"/>
              <a:t>ho</a:t>
            </a:r>
            <a:endParaRPr lang="en-IE" sz="8000" dirty="0"/>
          </a:p>
          <a:p>
            <a:pPr>
              <a:buFont typeface="Courier New" panose="02070309020205020404" pitchFamily="49" charset="0"/>
              <a:buChar char="o"/>
            </a:pPr>
            <a:r>
              <a:rPr lang="en-IE" sz="8000" dirty="0"/>
              <a:t>What did the reindeer say when he lost his magic? Oh </a:t>
            </a:r>
            <a:r>
              <a:rPr lang="en-IE" sz="8000" dirty="0" smtClean="0"/>
              <a:t>deer</a:t>
            </a:r>
          </a:p>
          <a:p>
            <a:pPr>
              <a:buFont typeface="Courier New" panose="02070309020205020404" pitchFamily="49" charset="0"/>
              <a:buChar char="o"/>
            </a:pPr>
            <a:r>
              <a:rPr lang="en-IE" sz="8000" dirty="0" smtClean="0"/>
              <a:t>Why </a:t>
            </a:r>
            <a:r>
              <a:rPr lang="en-IE" sz="8000" dirty="0"/>
              <a:t>did the elf cross the road</a:t>
            </a:r>
            <a:r>
              <a:rPr lang="en-IE" sz="8000" dirty="0" smtClean="0"/>
              <a:t>?       </a:t>
            </a:r>
            <a:r>
              <a:rPr lang="en-IE" sz="8000" dirty="0"/>
              <a:t>He wanted to learn the elf-abet</a:t>
            </a:r>
            <a:r>
              <a:rPr lang="en-IE" sz="8000" dirty="0" smtClean="0"/>
              <a:t>.</a:t>
            </a:r>
            <a:endParaRPr lang="en-IE" sz="8000" dirty="0"/>
          </a:p>
          <a:p>
            <a:endParaRPr lang="en-IE" sz="3200" dirty="0"/>
          </a:p>
        </p:txBody>
      </p:sp>
      <p:sp>
        <p:nvSpPr>
          <p:cNvPr id="4" name="TextBox 3"/>
          <p:cNvSpPr txBox="1"/>
          <p:nvPr/>
        </p:nvSpPr>
        <p:spPr>
          <a:xfrm>
            <a:off x="9144000" y="995233"/>
            <a:ext cx="2254784" cy="369332"/>
          </a:xfrm>
          <a:prstGeom prst="rect">
            <a:avLst/>
          </a:prstGeom>
          <a:noFill/>
        </p:spPr>
        <p:txBody>
          <a:bodyPr wrap="none" rtlCol="0">
            <a:spAutoFit/>
          </a:bodyPr>
          <a:lstStyle/>
          <a:p>
            <a:r>
              <a:rPr lang="en-IE" b="1" dirty="0" smtClean="0"/>
              <a:t>By </a:t>
            </a:r>
            <a:r>
              <a:rPr lang="en-IE" b="1" dirty="0" err="1" smtClean="0"/>
              <a:t>Rionach</a:t>
            </a:r>
            <a:r>
              <a:rPr lang="en-IE" b="1" dirty="0" smtClean="0"/>
              <a:t> and </a:t>
            </a:r>
            <a:r>
              <a:rPr lang="en-IE" b="1" dirty="0" smtClean="0"/>
              <a:t>Lilly</a:t>
            </a:r>
            <a:endParaRPr lang="en-IE" b="1" dirty="0"/>
          </a:p>
        </p:txBody>
      </p:sp>
    </p:spTree>
    <p:extLst>
      <p:ext uri="{BB962C8B-B14F-4D97-AF65-F5344CB8AC3E}">
        <p14:creationId xmlns:p14="http://schemas.microsoft.com/office/powerpoint/2010/main" val="2516986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792" y="210259"/>
            <a:ext cx="9043376" cy="1795521"/>
          </a:xfrm>
        </p:spPr>
        <p:txBody>
          <a:bodyPr>
            <a:normAutofit/>
          </a:bodyPr>
          <a:lstStyle/>
          <a:p>
            <a:pPr algn="ctr"/>
            <a:r>
              <a:rPr lang="en-IE" sz="4800" dirty="0" smtClean="0">
                <a:latin typeface="Frosty" panose="00000400000000000000" pitchFamily="2" charset="0"/>
              </a:rPr>
              <a:t>Alannah’s Jokes Section</a:t>
            </a:r>
            <a:endParaRPr lang="en-IE" sz="4800" dirty="0">
              <a:latin typeface="Frosty" panose="00000400000000000000" pitchFamily="2" charset="0"/>
            </a:endParaRPr>
          </a:p>
        </p:txBody>
      </p:sp>
      <p:sp>
        <p:nvSpPr>
          <p:cNvPr id="3" name="Content Placeholder 2"/>
          <p:cNvSpPr>
            <a:spLocks noGrp="1"/>
          </p:cNvSpPr>
          <p:nvPr>
            <p:ph idx="1"/>
          </p:nvPr>
        </p:nvSpPr>
        <p:spPr>
          <a:xfrm>
            <a:off x="732841" y="1658332"/>
            <a:ext cx="10514612" cy="4387124"/>
          </a:xfrm>
          <a:solidFill>
            <a:schemeClr val="bg1"/>
          </a:solidFill>
        </p:spPr>
        <p:txBody>
          <a:bodyPr>
            <a:noAutofit/>
          </a:bodyPr>
          <a:lstStyle/>
          <a:p>
            <a:pPr marL="0" indent="0" algn="ctr">
              <a:buNone/>
            </a:pPr>
            <a:r>
              <a:rPr lang="en-IE" sz="1800" b="1" dirty="0">
                <a:solidFill>
                  <a:schemeClr val="tx1"/>
                </a:solidFill>
                <a:latin typeface="Arial" panose="020B0604020202020204" pitchFamily="34" charset="0"/>
                <a:cs typeface="Arial" panose="020B0604020202020204" pitchFamily="34" charset="0"/>
              </a:rPr>
              <a:t>What is Santa’s dog’s name? </a:t>
            </a:r>
            <a:endParaRPr lang="en-IE" sz="1800" b="1" dirty="0" smtClean="0">
              <a:solidFill>
                <a:schemeClr val="tx1"/>
              </a:solidFill>
              <a:latin typeface="Arial" panose="020B0604020202020204" pitchFamily="34" charset="0"/>
              <a:cs typeface="Arial" panose="020B0604020202020204" pitchFamily="34" charset="0"/>
            </a:endParaRPr>
          </a:p>
          <a:p>
            <a:pPr marL="0" indent="0" algn="ctr">
              <a:buNone/>
            </a:pPr>
            <a:r>
              <a:rPr lang="en-IE" sz="1800" b="1" dirty="0" smtClean="0">
                <a:solidFill>
                  <a:schemeClr val="tx1"/>
                </a:solidFill>
                <a:latin typeface="Arial" panose="020B0604020202020204" pitchFamily="34" charset="0"/>
                <a:cs typeface="Arial" panose="020B0604020202020204" pitchFamily="34" charset="0"/>
              </a:rPr>
              <a:t>Santa </a:t>
            </a:r>
            <a:r>
              <a:rPr lang="en-IE" sz="1800" b="1" dirty="0">
                <a:solidFill>
                  <a:schemeClr val="tx1"/>
                </a:solidFill>
                <a:latin typeface="Arial" panose="020B0604020202020204" pitchFamily="34" charset="0"/>
                <a:cs typeface="Arial" panose="020B0604020202020204" pitchFamily="34" charset="0"/>
              </a:rPr>
              <a:t>Paws</a:t>
            </a:r>
          </a:p>
          <a:p>
            <a:pPr marL="0" indent="0" algn="ctr">
              <a:buNone/>
            </a:pPr>
            <a:endParaRPr lang="en-IE" sz="1800" b="1" dirty="0" smtClean="0">
              <a:solidFill>
                <a:schemeClr val="tx1"/>
              </a:solidFill>
              <a:latin typeface="Arial" panose="020B0604020202020204" pitchFamily="34" charset="0"/>
              <a:cs typeface="Arial" panose="020B0604020202020204" pitchFamily="34" charset="0"/>
            </a:endParaRPr>
          </a:p>
          <a:p>
            <a:pPr marL="0" indent="0" algn="ctr">
              <a:buNone/>
            </a:pPr>
            <a:r>
              <a:rPr lang="en-IE" sz="1800" b="1" dirty="0" smtClean="0">
                <a:solidFill>
                  <a:srgbClr val="FF0000"/>
                </a:solidFill>
                <a:latin typeface="Arial" panose="020B0604020202020204" pitchFamily="34" charset="0"/>
                <a:cs typeface="Arial" panose="020B0604020202020204" pitchFamily="34" charset="0"/>
              </a:rPr>
              <a:t>What </a:t>
            </a:r>
            <a:r>
              <a:rPr lang="en-IE" sz="1800" b="1" dirty="0">
                <a:solidFill>
                  <a:srgbClr val="FF0000"/>
                </a:solidFill>
                <a:latin typeface="Arial" panose="020B0604020202020204" pitchFamily="34" charset="0"/>
                <a:cs typeface="Arial" panose="020B0604020202020204" pitchFamily="34" charset="0"/>
              </a:rPr>
              <a:t>do Santa’s elves learn in school? </a:t>
            </a:r>
            <a:endParaRPr lang="en-IE" sz="1800" b="1" dirty="0" smtClean="0">
              <a:solidFill>
                <a:srgbClr val="FF0000"/>
              </a:solidFill>
              <a:latin typeface="Arial" panose="020B0604020202020204" pitchFamily="34" charset="0"/>
              <a:cs typeface="Arial" panose="020B0604020202020204" pitchFamily="34" charset="0"/>
            </a:endParaRPr>
          </a:p>
          <a:p>
            <a:pPr marL="0" indent="0" algn="ctr">
              <a:buNone/>
            </a:pPr>
            <a:r>
              <a:rPr lang="en-IE" sz="1800" b="1" dirty="0" smtClean="0">
                <a:solidFill>
                  <a:srgbClr val="FF0000"/>
                </a:solidFill>
                <a:latin typeface="Arial" panose="020B0604020202020204" pitchFamily="34" charset="0"/>
                <a:cs typeface="Arial" panose="020B0604020202020204" pitchFamily="34" charset="0"/>
              </a:rPr>
              <a:t>The </a:t>
            </a:r>
            <a:r>
              <a:rPr lang="en-IE" sz="1800" b="1" dirty="0">
                <a:solidFill>
                  <a:srgbClr val="FF0000"/>
                </a:solidFill>
                <a:latin typeface="Arial" panose="020B0604020202020204" pitchFamily="34" charset="0"/>
                <a:cs typeface="Arial" panose="020B0604020202020204" pitchFamily="34" charset="0"/>
              </a:rPr>
              <a:t>elf-abet</a:t>
            </a:r>
          </a:p>
          <a:p>
            <a:pPr marL="0" indent="0" algn="ctr">
              <a:buNone/>
            </a:pPr>
            <a:endParaRPr lang="en-IE" sz="1800" b="1" dirty="0" smtClean="0">
              <a:solidFill>
                <a:schemeClr val="tx1"/>
              </a:solidFill>
              <a:latin typeface="Arial" panose="020B0604020202020204" pitchFamily="34" charset="0"/>
              <a:cs typeface="Arial" panose="020B0604020202020204" pitchFamily="34" charset="0"/>
            </a:endParaRPr>
          </a:p>
          <a:p>
            <a:pPr marL="0" indent="0" algn="ctr">
              <a:buNone/>
            </a:pPr>
            <a:r>
              <a:rPr lang="en-IE" sz="1800" b="1" dirty="0" smtClean="0">
                <a:solidFill>
                  <a:schemeClr val="tx1"/>
                </a:solidFill>
                <a:latin typeface="Arial" panose="020B0604020202020204" pitchFamily="34" charset="0"/>
                <a:cs typeface="Arial" panose="020B0604020202020204" pitchFamily="34" charset="0"/>
              </a:rPr>
              <a:t>What </a:t>
            </a:r>
            <a:r>
              <a:rPr lang="en-IE" sz="1800" b="1" dirty="0">
                <a:solidFill>
                  <a:schemeClr val="tx1"/>
                </a:solidFill>
                <a:latin typeface="Arial" panose="020B0604020202020204" pitchFamily="34" charset="0"/>
                <a:cs typeface="Arial" panose="020B0604020202020204" pitchFamily="34" charset="0"/>
              </a:rPr>
              <a:t>do Snowmen eat for breakfast? </a:t>
            </a:r>
            <a:endParaRPr lang="en-IE" sz="1800" b="1" dirty="0" smtClean="0">
              <a:solidFill>
                <a:schemeClr val="tx1"/>
              </a:solidFill>
              <a:latin typeface="Arial" panose="020B0604020202020204" pitchFamily="34" charset="0"/>
              <a:cs typeface="Arial" panose="020B0604020202020204" pitchFamily="34" charset="0"/>
            </a:endParaRPr>
          </a:p>
          <a:p>
            <a:pPr marL="0" indent="0" algn="ctr">
              <a:buNone/>
            </a:pPr>
            <a:r>
              <a:rPr lang="en-IE" sz="1800" b="1" dirty="0" smtClean="0">
                <a:solidFill>
                  <a:schemeClr val="tx1"/>
                </a:solidFill>
                <a:latin typeface="Arial" panose="020B0604020202020204" pitchFamily="34" charset="0"/>
                <a:cs typeface="Arial" panose="020B0604020202020204" pitchFamily="34" charset="0"/>
              </a:rPr>
              <a:t>Ice-</a:t>
            </a:r>
            <a:r>
              <a:rPr lang="en-IE" sz="1800" b="1" dirty="0" err="1" smtClean="0">
                <a:solidFill>
                  <a:schemeClr val="tx1"/>
                </a:solidFill>
                <a:latin typeface="Arial" panose="020B0604020202020204" pitchFamily="34" charset="0"/>
                <a:cs typeface="Arial" panose="020B0604020202020204" pitchFamily="34" charset="0"/>
              </a:rPr>
              <a:t>Crispies</a:t>
            </a:r>
            <a:endParaRPr lang="en-IE" sz="1800" b="1" dirty="0">
              <a:solidFill>
                <a:schemeClr val="tx1"/>
              </a:solidFill>
              <a:latin typeface="Arial" panose="020B0604020202020204" pitchFamily="34" charset="0"/>
              <a:cs typeface="Arial" panose="020B0604020202020204" pitchFamily="34" charset="0"/>
            </a:endParaRPr>
          </a:p>
          <a:p>
            <a:pPr marL="0" indent="0" algn="ctr">
              <a:buNone/>
            </a:pPr>
            <a:endParaRPr lang="en-IE" sz="1800" b="1" dirty="0" smtClean="0">
              <a:solidFill>
                <a:schemeClr val="tx1"/>
              </a:solidFill>
              <a:latin typeface="Arial" panose="020B0604020202020204" pitchFamily="34" charset="0"/>
              <a:cs typeface="Arial" panose="020B0604020202020204" pitchFamily="34" charset="0"/>
            </a:endParaRPr>
          </a:p>
          <a:p>
            <a:pPr marL="0" indent="0" algn="ctr">
              <a:buNone/>
            </a:pPr>
            <a:r>
              <a:rPr lang="en-IE" sz="1800" b="1" dirty="0" smtClean="0">
                <a:solidFill>
                  <a:srgbClr val="FF0000"/>
                </a:solidFill>
                <a:latin typeface="Arial" panose="020B0604020202020204" pitchFamily="34" charset="0"/>
                <a:cs typeface="Arial" panose="020B0604020202020204" pitchFamily="34" charset="0"/>
              </a:rPr>
              <a:t>How </a:t>
            </a:r>
            <a:r>
              <a:rPr lang="en-IE" sz="1800" b="1" dirty="0">
                <a:solidFill>
                  <a:srgbClr val="FF0000"/>
                </a:solidFill>
                <a:latin typeface="Arial" panose="020B0604020202020204" pitchFamily="34" charset="0"/>
                <a:cs typeface="Arial" panose="020B0604020202020204" pitchFamily="34" charset="0"/>
              </a:rPr>
              <a:t>much did Santa pay for his Sleigh</a:t>
            </a:r>
            <a:r>
              <a:rPr lang="en-IE" sz="1800" b="1" dirty="0" smtClean="0">
                <a:solidFill>
                  <a:srgbClr val="FF0000"/>
                </a:solidFill>
                <a:latin typeface="Arial" panose="020B0604020202020204" pitchFamily="34" charset="0"/>
                <a:cs typeface="Arial" panose="020B0604020202020204" pitchFamily="34" charset="0"/>
              </a:rPr>
              <a:t>?</a:t>
            </a:r>
          </a:p>
          <a:p>
            <a:pPr marL="0" indent="0" algn="ctr">
              <a:buNone/>
            </a:pPr>
            <a:r>
              <a:rPr lang="en-IE" sz="1800" b="1" dirty="0" smtClean="0">
                <a:solidFill>
                  <a:srgbClr val="FF0000"/>
                </a:solidFill>
                <a:latin typeface="Arial" panose="020B0604020202020204" pitchFamily="34" charset="0"/>
                <a:cs typeface="Arial" panose="020B0604020202020204" pitchFamily="34" charset="0"/>
              </a:rPr>
              <a:t>Nothing</a:t>
            </a:r>
            <a:r>
              <a:rPr lang="en-IE" sz="1800" b="1" dirty="0">
                <a:solidFill>
                  <a:srgbClr val="FF0000"/>
                </a:solidFill>
                <a:latin typeface="Arial" panose="020B0604020202020204" pitchFamily="34" charset="0"/>
                <a:cs typeface="Arial" panose="020B0604020202020204" pitchFamily="34" charset="0"/>
              </a:rPr>
              <a:t>, it was on the house </a:t>
            </a:r>
          </a:p>
          <a:p>
            <a:pPr marL="0" indent="0">
              <a:buNone/>
            </a:pPr>
            <a:endParaRPr lang="en-IE" sz="1800" b="1" dirty="0">
              <a:solidFill>
                <a:schemeClr val="tx1"/>
              </a:solidFill>
              <a:latin typeface="Arial" panose="020B0604020202020204" pitchFamily="34" charset="0"/>
              <a:cs typeface="Arial" panose="020B0604020202020204" pitchFamily="34" charset="0"/>
            </a:endParaRPr>
          </a:p>
        </p:txBody>
      </p:sp>
      <p:pic>
        <p:nvPicPr>
          <p:cNvPr id="3074" name="Picture 2" descr="1,221 Laugh Out Loud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83461">
            <a:off x="914398" y="3453854"/>
            <a:ext cx="2612411" cy="177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260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1209" y="570036"/>
            <a:ext cx="10817157" cy="5728235"/>
          </a:xfrm>
          <a:prstGeom prst="rect">
            <a:avLst/>
          </a:prstGeom>
          <a:solidFill>
            <a:schemeClr val="bg1"/>
          </a:solidFill>
        </p:spPr>
        <p:txBody>
          <a:bodyPr wrap="square">
            <a:spAutoFit/>
          </a:bodyPr>
          <a:lstStyle/>
          <a:p>
            <a:pPr>
              <a:lnSpc>
                <a:spcPct val="115000"/>
              </a:lnSpc>
              <a:spcAft>
                <a:spcPts val="1000"/>
              </a:spcAft>
            </a:pPr>
            <a:r>
              <a:rPr lang="en-IE" sz="2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Where </a:t>
            </a:r>
            <a:r>
              <a:rPr lang="en-IE" sz="2000" b="1" dirty="0">
                <a:solidFill>
                  <a:srgbClr val="FF0000"/>
                </a:solidFill>
                <a:latin typeface="Arial" panose="020B0604020202020204" pitchFamily="34" charset="0"/>
                <a:ea typeface="Calibri" panose="020F0502020204030204" pitchFamily="34" charset="0"/>
                <a:cs typeface="Arial" panose="020B0604020202020204" pitchFamily="34" charset="0"/>
              </a:rPr>
              <a:t>would you find a Snowman dancing? </a:t>
            </a:r>
            <a:endParaRPr lang="en-IE" sz="20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t>
            </a:r>
            <a:r>
              <a:rPr lang="en-IE" sz="2000" b="1" dirty="0">
                <a:solidFill>
                  <a:srgbClr val="FF0000"/>
                </a:solidFill>
                <a:latin typeface="Arial" panose="020B0604020202020204" pitchFamily="34" charset="0"/>
                <a:ea typeface="Calibri" panose="020F0502020204030204" pitchFamily="34" charset="0"/>
                <a:cs typeface="Arial" panose="020B0604020202020204" pitchFamily="34" charset="0"/>
              </a:rPr>
              <a:t>a </a:t>
            </a:r>
            <a:r>
              <a:rPr lang="en-IE" sz="2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Snowball</a:t>
            </a:r>
          </a:p>
          <a:p>
            <a:pPr>
              <a:lnSpc>
                <a:spcPct val="115000"/>
              </a:lnSpc>
              <a:spcAft>
                <a:spcPts val="1000"/>
              </a:spcAft>
            </a:pPr>
            <a:endParaRPr lang="en-IE"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400" b="1" dirty="0">
                <a:latin typeface="Arial" panose="020B0604020202020204" pitchFamily="34" charset="0"/>
                <a:ea typeface="Calibri" panose="020F0502020204030204" pitchFamily="34" charset="0"/>
                <a:cs typeface="Arial" panose="020B0604020202020204" pitchFamily="34" charset="0"/>
              </a:rPr>
              <a:t>What athlete is warmest in winter? </a:t>
            </a:r>
            <a:endParaRPr lang="en-IE" sz="2400" b="1" dirty="0" smtClean="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400" b="1" dirty="0" smtClean="0">
                <a:latin typeface="Arial" panose="020B0604020202020204" pitchFamily="34" charset="0"/>
                <a:ea typeface="Calibri" panose="020F0502020204030204" pitchFamily="34" charset="0"/>
                <a:cs typeface="Arial" panose="020B0604020202020204" pitchFamily="34" charset="0"/>
              </a:rPr>
              <a:t>A </a:t>
            </a:r>
            <a:r>
              <a:rPr lang="en-IE" sz="2400" b="1" dirty="0">
                <a:latin typeface="Arial" panose="020B0604020202020204" pitchFamily="34" charset="0"/>
                <a:ea typeface="Calibri" panose="020F0502020204030204" pitchFamily="34" charset="0"/>
                <a:cs typeface="Arial" panose="020B0604020202020204" pitchFamily="34" charset="0"/>
              </a:rPr>
              <a:t>Long Jumper </a:t>
            </a:r>
            <a:endParaRPr lang="en-IE" sz="2400" b="1" dirty="0" smtClean="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IE" b="1"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400" b="1" dirty="0">
                <a:solidFill>
                  <a:srgbClr val="FF0000"/>
                </a:solidFill>
                <a:latin typeface="Arial" panose="020B0604020202020204" pitchFamily="34" charset="0"/>
                <a:ea typeface="Calibri" panose="020F0502020204030204" pitchFamily="34" charset="0"/>
                <a:cs typeface="Arial" panose="020B0604020202020204" pitchFamily="34" charset="0"/>
              </a:rPr>
              <a:t>What’s every Elf’s favourite type of music? </a:t>
            </a:r>
            <a:endParaRPr lang="en-IE" sz="24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Wrap </a:t>
            </a:r>
          </a:p>
          <a:p>
            <a:pPr>
              <a:lnSpc>
                <a:spcPct val="115000"/>
              </a:lnSpc>
              <a:spcAft>
                <a:spcPts val="1000"/>
              </a:spcAft>
            </a:pPr>
            <a:endParaRPr lang="en-IE" sz="24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400" b="1" dirty="0">
                <a:latin typeface="Arial" panose="020B0604020202020204" pitchFamily="34" charset="0"/>
                <a:ea typeface="Calibri" panose="020F0502020204030204" pitchFamily="34" charset="0"/>
                <a:cs typeface="Arial" panose="020B0604020202020204" pitchFamily="34" charset="0"/>
              </a:rPr>
              <a:t>What would you give a dog for Christmas? </a:t>
            </a:r>
            <a:endParaRPr lang="en-IE" sz="2400" b="1" dirty="0" smtClean="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400" b="1" dirty="0" smtClean="0">
                <a:latin typeface="Arial" panose="020B0604020202020204" pitchFamily="34" charset="0"/>
                <a:ea typeface="Calibri" panose="020F0502020204030204" pitchFamily="34" charset="0"/>
                <a:cs typeface="Arial" panose="020B0604020202020204" pitchFamily="34" charset="0"/>
              </a:rPr>
              <a:t>A </a:t>
            </a:r>
            <a:r>
              <a:rPr lang="en-IE" sz="2400" b="1" dirty="0">
                <a:latin typeface="Arial" panose="020B0604020202020204" pitchFamily="34" charset="0"/>
                <a:ea typeface="Calibri" panose="020F0502020204030204" pitchFamily="34" charset="0"/>
                <a:cs typeface="Arial" panose="020B0604020202020204" pitchFamily="34" charset="0"/>
              </a:rPr>
              <a:t>Mobile </a:t>
            </a:r>
            <a:r>
              <a:rPr lang="en-IE" sz="2400" b="1" dirty="0" smtClean="0">
                <a:latin typeface="Arial" panose="020B0604020202020204" pitchFamily="34" charset="0"/>
                <a:ea typeface="Calibri" panose="020F0502020204030204" pitchFamily="34" charset="0"/>
                <a:cs typeface="Arial" panose="020B0604020202020204" pitchFamily="34" charset="0"/>
              </a:rPr>
              <a:t>Bone</a:t>
            </a:r>
            <a:endParaRPr lang="en-IE" sz="2400" b="1" dirty="0">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Free Jokes Cliparts, Download Free Jokes Cliparts png images, Free ClipArts  on Clip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355" y="2854832"/>
            <a:ext cx="2977433" cy="29774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82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Elf laughing Vector Art Stock Images | Depositphotos"/>
          <p:cNvSpPr>
            <a:spLocks noGrp="1" noChangeAspect="1" noChangeArrowheads="1"/>
          </p:cNvSpPr>
          <p:nvPr>
            <p:ph type="title"/>
          </p:nvPr>
        </p:nvSpPr>
        <p:spPr>
          <a:xfrm>
            <a:off x="1986918" y="165852"/>
            <a:ext cx="8534400" cy="1507067"/>
          </a:xfrm>
        </p:spPr>
        <p:txBody>
          <a:bodyPr>
            <a:normAutofit/>
          </a:bodyPr>
          <a:lstStyle/>
          <a:p>
            <a:pPr algn="ctr"/>
            <a:r>
              <a:rPr lang="en-IE" sz="4000" dirty="0" smtClean="0">
                <a:latin typeface="Frosty" panose="00000400000000000000" pitchFamily="2" charset="0"/>
              </a:rPr>
              <a:t>Kacey’s Joke Section</a:t>
            </a:r>
            <a:endParaRPr lang="en-IE" sz="4000" dirty="0">
              <a:latin typeface="Frosty" panose="00000400000000000000" pitchFamily="2" charset="0"/>
            </a:endParaRPr>
          </a:p>
        </p:txBody>
      </p:sp>
      <p:sp>
        <p:nvSpPr>
          <p:cNvPr id="10" name="Content Placeholder 9"/>
          <p:cNvSpPr>
            <a:spLocks noGrp="1"/>
          </p:cNvSpPr>
          <p:nvPr>
            <p:ph idx="1"/>
          </p:nvPr>
        </p:nvSpPr>
        <p:spPr>
          <a:xfrm>
            <a:off x="794925" y="1417280"/>
            <a:ext cx="10702446" cy="5030621"/>
          </a:xfrm>
        </p:spPr>
        <p:txBody>
          <a:bodyPr>
            <a:normAutofit/>
          </a:bodyPr>
          <a:lstStyle/>
          <a:p>
            <a:pPr marL="0" indent="0" algn="ctr">
              <a:buNone/>
            </a:pPr>
            <a:r>
              <a:rPr lang="en-GB" sz="2400" b="1" dirty="0">
                <a:solidFill>
                  <a:srgbClr val="FF0000"/>
                </a:solidFill>
                <a:latin typeface="Arial" panose="020B0604020202020204" pitchFamily="34" charset="0"/>
                <a:cs typeface="Arial" panose="020B0604020202020204" pitchFamily="34" charset="0"/>
              </a:rPr>
              <a:t>What do Santa’s elves drive? </a:t>
            </a:r>
            <a:r>
              <a:rPr lang="en-GB" sz="2400" b="1" dirty="0" smtClean="0">
                <a:solidFill>
                  <a:srgbClr val="FF0000"/>
                </a:solidFill>
                <a:latin typeface="Arial" panose="020B0604020202020204" pitchFamily="34" charset="0"/>
                <a:cs typeface="Arial" panose="020B0604020202020204" pitchFamily="34" charset="0"/>
              </a:rPr>
              <a:t>                Minivans</a:t>
            </a:r>
          </a:p>
          <a:p>
            <a:pPr marL="0" indent="0" algn="ctr">
              <a:buNone/>
            </a:pPr>
            <a:endParaRPr lang="en-IE" sz="2400" b="1" dirty="0">
              <a:solidFill>
                <a:srgbClr val="FF0000"/>
              </a:solidFill>
              <a:latin typeface="Arial" panose="020B0604020202020204" pitchFamily="34" charset="0"/>
              <a:cs typeface="Arial" panose="020B0604020202020204" pitchFamily="34" charset="0"/>
            </a:endParaRPr>
          </a:p>
          <a:p>
            <a:pPr marL="0" indent="0" algn="ctr">
              <a:buNone/>
            </a:pPr>
            <a:r>
              <a:rPr lang="en-GB" sz="2400" b="1" dirty="0">
                <a:solidFill>
                  <a:schemeClr val="tx1"/>
                </a:solidFill>
                <a:latin typeface="Arial" panose="020B0604020202020204" pitchFamily="34" charset="0"/>
                <a:cs typeface="Arial" panose="020B0604020202020204" pitchFamily="34" charset="0"/>
              </a:rPr>
              <a:t>What is a Christmas trees favourite candy? </a:t>
            </a:r>
            <a:r>
              <a:rPr lang="en-GB" sz="2400" b="1" dirty="0" smtClean="0">
                <a:solidFill>
                  <a:schemeClr val="tx1"/>
                </a:solidFill>
                <a:latin typeface="Arial" panose="020B0604020202020204" pitchFamily="34" charset="0"/>
                <a:cs typeface="Arial" panose="020B0604020202020204" pitchFamily="34" charset="0"/>
              </a:rPr>
              <a:t>        </a:t>
            </a:r>
            <a:r>
              <a:rPr lang="en-GB" sz="2400" b="1" dirty="0" err="1" smtClean="0">
                <a:solidFill>
                  <a:schemeClr val="tx1"/>
                </a:solidFill>
                <a:latin typeface="Arial" panose="020B0604020202020204" pitchFamily="34" charset="0"/>
                <a:cs typeface="Arial" panose="020B0604020202020204" pitchFamily="34" charset="0"/>
              </a:rPr>
              <a:t>Orna</a:t>
            </a:r>
            <a:r>
              <a:rPr lang="en-GB" sz="2400" b="1" dirty="0" smtClean="0">
                <a:solidFill>
                  <a:schemeClr val="tx1"/>
                </a:solidFill>
                <a:latin typeface="Arial" panose="020B0604020202020204" pitchFamily="34" charset="0"/>
                <a:cs typeface="Arial" panose="020B0604020202020204" pitchFamily="34" charset="0"/>
              </a:rPr>
              <a:t>-mints </a:t>
            </a:r>
          </a:p>
          <a:p>
            <a:pPr marL="0" indent="0" algn="ctr">
              <a:buNone/>
            </a:pPr>
            <a:endParaRPr lang="en-IE" sz="2400" b="1" dirty="0">
              <a:solidFill>
                <a:schemeClr val="tx1"/>
              </a:solidFill>
              <a:latin typeface="Arial" panose="020B0604020202020204" pitchFamily="34" charset="0"/>
              <a:cs typeface="Arial" panose="020B0604020202020204" pitchFamily="34" charset="0"/>
            </a:endParaRPr>
          </a:p>
          <a:p>
            <a:pPr marL="0" indent="0" algn="ctr">
              <a:buNone/>
            </a:pPr>
            <a:r>
              <a:rPr lang="en-GB" sz="2400" b="1" dirty="0">
                <a:solidFill>
                  <a:srgbClr val="FF0000"/>
                </a:solidFill>
                <a:latin typeface="Arial" panose="020B0604020202020204" pitchFamily="34" charset="0"/>
                <a:cs typeface="Arial" panose="020B0604020202020204" pitchFamily="34" charset="0"/>
              </a:rPr>
              <a:t>What do Snowmen eat for Breakfast? </a:t>
            </a:r>
            <a:r>
              <a:rPr lang="en-GB" sz="2400" b="1" dirty="0" smtClean="0">
                <a:solidFill>
                  <a:srgbClr val="FF0000"/>
                </a:solidFill>
                <a:latin typeface="Arial" panose="020B0604020202020204" pitchFamily="34" charset="0"/>
                <a:cs typeface="Arial" panose="020B0604020202020204" pitchFamily="34" charset="0"/>
              </a:rPr>
              <a:t>            Snow </a:t>
            </a:r>
            <a:r>
              <a:rPr lang="en-GB" sz="2400" b="1" dirty="0">
                <a:solidFill>
                  <a:srgbClr val="FF0000"/>
                </a:solidFill>
                <a:latin typeface="Arial" panose="020B0604020202020204" pitchFamily="34" charset="0"/>
                <a:cs typeface="Arial" panose="020B0604020202020204" pitchFamily="34" charset="0"/>
              </a:rPr>
              <a:t>Flakes </a:t>
            </a:r>
            <a:endParaRPr lang="en-GB" sz="2400" b="1" dirty="0" smtClean="0">
              <a:solidFill>
                <a:srgbClr val="FF0000"/>
              </a:solidFill>
              <a:latin typeface="Arial" panose="020B0604020202020204" pitchFamily="34" charset="0"/>
              <a:cs typeface="Arial" panose="020B0604020202020204" pitchFamily="34" charset="0"/>
            </a:endParaRPr>
          </a:p>
          <a:p>
            <a:pPr marL="0" indent="0" algn="ctr">
              <a:buNone/>
            </a:pPr>
            <a:endParaRPr lang="en-IE" sz="2400" b="1" dirty="0">
              <a:solidFill>
                <a:srgbClr val="FF0000"/>
              </a:solidFill>
              <a:latin typeface="Arial" panose="020B0604020202020204" pitchFamily="34" charset="0"/>
              <a:cs typeface="Arial" panose="020B0604020202020204" pitchFamily="34" charset="0"/>
            </a:endParaRPr>
          </a:p>
          <a:p>
            <a:pPr marL="0" indent="0" algn="ctr">
              <a:buNone/>
            </a:pPr>
            <a:r>
              <a:rPr lang="en-GB" sz="2400" b="1" dirty="0">
                <a:solidFill>
                  <a:schemeClr val="tx1"/>
                </a:solidFill>
                <a:latin typeface="Arial" panose="020B0604020202020204" pitchFamily="34" charset="0"/>
                <a:cs typeface="Arial" panose="020B0604020202020204" pitchFamily="34" charset="0"/>
              </a:rPr>
              <a:t>What do you call Santa when he stops moving</a:t>
            </a:r>
            <a:r>
              <a:rPr lang="en-GB" sz="2400" b="1" dirty="0" smtClean="0">
                <a:solidFill>
                  <a:schemeClr val="tx1"/>
                </a:solidFill>
                <a:latin typeface="Arial" panose="020B0604020202020204" pitchFamily="34" charset="0"/>
                <a:cs typeface="Arial" panose="020B0604020202020204" pitchFamily="34" charset="0"/>
              </a:rPr>
              <a:t>?             </a:t>
            </a:r>
            <a:r>
              <a:rPr lang="en-GB" sz="2400" b="1" dirty="0">
                <a:solidFill>
                  <a:schemeClr val="tx1"/>
                </a:solidFill>
                <a:latin typeface="Arial" panose="020B0604020202020204" pitchFamily="34" charset="0"/>
                <a:cs typeface="Arial" panose="020B0604020202020204" pitchFamily="34" charset="0"/>
              </a:rPr>
              <a:t>Santa Pause </a:t>
            </a:r>
            <a:endParaRPr lang="en-GB" sz="2400" b="1" dirty="0" smtClean="0">
              <a:solidFill>
                <a:schemeClr val="tx1"/>
              </a:solidFill>
              <a:latin typeface="Arial" panose="020B0604020202020204" pitchFamily="34" charset="0"/>
              <a:cs typeface="Arial" panose="020B0604020202020204" pitchFamily="34" charset="0"/>
            </a:endParaRPr>
          </a:p>
          <a:p>
            <a:pPr marL="0" indent="0" algn="ctr">
              <a:buNone/>
            </a:pPr>
            <a:endParaRPr lang="en-IE" sz="2400" b="1" dirty="0">
              <a:solidFill>
                <a:schemeClr val="tx1"/>
              </a:solidFill>
              <a:latin typeface="Arial" panose="020B0604020202020204" pitchFamily="34" charset="0"/>
              <a:cs typeface="Arial" panose="020B0604020202020204" pitchFamily="34" charset="0"/>
            </a:endParaRPr>
          </a:p>
          <a:p>
            <a:pPr marL="0" indent="0" algn="ctr">
              <a:buNone/>
            </a:pPr>
            <a:r>
              <a:rPr lang="en-GB" sz="2400" b="1" dirty="0">
                <a:solidFill>
                  <a:srgbClr val="FF0000"/>
                </a:solidFill>
                <a:latin typeface="Arial" panose="020B0604020202020204" pitchFamily="34" charset="0"/>
                <a:cs typeface="Arial" panose="020B0604020202020204" pitchFamily="34" charset="0"/>
              </a:rPr>
              <a:t>Why was the little boy so cold on Christmas morning? </a:t>
            </a:r>
            <a:r>
              <a:rPr lang="en-GB" sz="2400" b="1" dirty="0" smtClean="0">
                <a:solidFill>
                  <a:srgbClr val="FF0000"/>
                </a:solidFill>
                <a:latin typeface="Arial" panose="020B0604020202020204" pitchFamily="34" charset="0"/>
                <a:cs typeface="Arial" panose="020B0604020202020204" pitchFamily="34" charset="0"/>
              </a:rPr>
              <a:t>                                                              It </a:t>
            </a:r>
            <a:r>
              <a:rPr lang="en-GB" sz="2400" b="1" dirty="0">
                <a:solidFill>
                  <a:srgbClr val="FF0000"/>
                </a:solidFill>
                <a:latin typeface="Arial" panose="020B0604020202020204" pitchFamily="34" charset="0"/>
                <a:cs typeface="Arial" panose="020B0604020202020204" pitchFamily="34" charset="0"/>
              </a:rPr>
              <a:t>was </a:t>
            </a:r>
            <a:r>
              <a:rPr lang="en-GB" sz="2400" b="1" dirty="0" err="1">
                <a:solidFill>
                  <a:srgbClr val="FF0000"/>
                </a:solidFill>
                <a:latin typeface="Arial" panose="020B0604020202020204" pitchFamily="34" charset="0"/>
                <a:cs typeface="Arial" panose="020B0604020202020204" pitchFamily="34" charset="0"/>
              </a:rPr>
              <a:t>Decemberrrrrrr</a:t>
            </a:r>
            <a:endParaRPr lang="en-IE" sz="2400" b="1" dirty="0">
              <a:solidFill>
                <a:srgbClr val="FF0000"/>
              </a:solidFill>
              <a:latin typeface="Arial" panose="020B0604020202020204" pitchFamily="34" charset="0"/>
              <a:cs typeface="Arial" panose="020B0604020202020204" pitchFamily="34" charset="0"/>
            </a:endParaRPr>
          </a:p>
          <a:p>
            <a:pPr marL="0" indent="0" algn="ctr">
              <a:buNone/>
            </a:pPr>
            <a:endParaRPr lang="en-IE" sz="2400" b="1" dirty="0">
              <a:solidFill>
                <a:srgbClr val="FF0000"/>
              </a:solidFill>
            </a:endParaRPr>
          </a:p>
        </p:txBody>
      </p:sp>
    </p:spTree>
    <p:extLst>
      <p:ext uri="{BB962C8B-B14F-4D97-AF65-F5344CB8AC3E}">
        <p14:creationId xmlns:p14="http://schemas.microsoft.com/office/powerpoint/2010/main" val="3319748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8483" y="3130509"/>
            <a:ext cx="10328468" cy="2215991"/>
          </a:xfrm>
          <a:prstGeom prst="rect">
            <a:avLst/>
          </a:prstGeom>
          <a:noFill/>
        </p:spPr>
        <p:txBody>
          <a:bodyPr wrap="none" lIns="91440" tIns="45720" rIns="91440" bIns="45720">
            <a:spAutoFit/>
          </a:bodyPr>
          <a:lstStyle/>
          <a:p>
            <a:pPr algn="ctr"/>
            <a:r>
              <a:rPr lang="en-US" sz="13800" b="0" cap="none" spc="0" dirty="0" smtClean="0">
                <a:ln w="0"/>
                <a:solidFill>
                  <a:schemeClr val="tx1"/>
                </a:solidFill>
                <a:effectLst>
                  <a:outerShdw blurRad="38100" dist="19050" dir="2700000" algn="tl" rotWithShape="0">
                    <a:schemeClr val="dk1">
                      <a:alpha val="40000"/>
                    </a:schemeClr>
                  </a:outerShdw>
                </a:effectLst>
                <a:latin typeface="Frosty" panose="00000400000000000000" pitchFamily="2" charset="0"/>
              </a:rPr>
              <a:t>Poems Section</a:t>
            </a:r>
            <a:endParaRPr lang="en-US" sz="13800" b="0" cap="none" spc="0" dirty="0">
              <a:ln w="0"/>
              <a:solidFill>
                <a:schemeClr val="tx1"/>
              </a:solidFill>
              <a:effectLst>
                <a:outerShdw blurRad="38100" dist="19050" dir="2700000" algn="tl" rotWithShape="0">
                  <a:schemeClr val="dk1">
                    <a:alpha val="40000"/>
                  </a:schemeClr>
                </a:outerShdw>
              </a:effectLst>
              <a:latin typeface="Frosty" panose="00000400000000000000" pitchFamily="2" charset="0"/>
            </a:endParaRPr>
          </a:p>
        </p:txBody>
      </p:sp>
    </p:spTree>
    <p:extLst>
      <p:ext uri="{BB962C8B-B14F-4D97-AF65-F5344CB8AC3E}">
        <p14:creationId xmlns:p14="http://schemas.microsoft.com/office/powerpoint/2010/main" val="588025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103" y="806245"/>
            <a:ext cx="4831942" cy="1319900"/>
          </a:xfrm>
        </p:spPr>
        <p:txBody>
          <a:bodyPr>
            <a:noAutofit/>
          </a:bodyPr>
          <a:lstStyle/>
          <a:p>
            <a:pPr algn="ctr"/>
            <a:r>
              <a:rPr lang="en-IE" sz="8000" dirty="0" smtClean="0">
                <a:latin typeface="Frosty" panose="00000400000000000000" pitchFamily="2" charset="0"/>
                <a:cs typeface="Arial" panose="020B0604020202020204" pitchFamily="34" charset="0"/>
              </a:rPr>
              <a:t>Evil Santa</a:t>
            </a:r>
            <a:endParaRPr lang="en-IE" sz="8000" dirty="0">
              <a:latin typeface="Frosty" panose="00000400000000000000" pitchFamily="2" charset="0"/>
              <a:cs typeface="Arial" panose="020B0604020202020204" pitchFamily="34" charset="0"/>
            </a:endParaRPr>
          </a:p>
        </p:txBody>
      </p:sp>
      <p:sp>
        <p:nvSpPr>
          <p:cNvPr id="4" name="Rectangle 3"/>
          <p:cNvSpPr/>
          <p:nvPr/>
        </p:nvSpPr>
        <p:spPr>
          <a:xfrm>
            <a:off x="3952568" y="2477730"/>
            <a:ext cx="7086293" cy="3760004"/>
          </a:xfrm>
          <a:prstGeom prst="rect">
            <a:avLst/>
          </a:prstGeom>
          <a:solidFill>
            <a:schemeClr val="bg1"/>
          </a:solidFill>
        </p:spPr>
        <p:txBody>
          <a:bodyPr wrap="square">
            <a:spAutoFit/>
          </a:bodyPr>
          <a:lstStyle/>
          <a:p>
            <a:pPr algn="ctr">
              <a:lnSpc>
                <a:spcPct val="115000"/>
              </a:lnSpc>
              <a:spcAft>
                <a:spcPts val="1000"/>
              </a:spcAft>
            </a:pPr>
            <a:r>
              <a:rPr lang="en-IE" sz="2000" dirty="0">
                <a:latin typeface="Arial" panose="020B0604020202020204" pitchFamily="34" charset="0"/>
                <a:ea typeface="Calibri" panose="020F0502020204030204" pitchFamily="34" charset="0"/>
                <a:cs typeface="Arial" panose="020B0604020202020204" pitchFamily="34" charset="0"/>
              </a:rPr>
              <a:t>Once upon a time Santa was getting ready for </a:t>
            </a:r>
            <a:r>
              <a:rPr lang="en-IE" sz="2000" dirty="0" smtClean="0">
                <a:latin typeface="Arial" panose="020B0604020202020204" pitchFamily="34" charset="0"/>
                <a:ea typeface="Calibri" panose="020F0502020204030204" pitchFamily="34" charset="0"/>
                <a:cs typeface="Arial" panose="020B0604020202020204" pitchFamily="34" charset="0"/>
              </a:rPr>
              <a:t>Christmas. He </a:t>
            </a:r>
            <a:r>
              <a:rPr lang="en-IE" sz="2000" dirty="0">
                <a:latin typeface="Arial" panose="020B0604020202020204" pitchFamily="34" charset="0"/>
                <a:ea typeface="Calibri" panose="020F0502020204030204" pitchFamily="34" charset="0"/>
                <a:cs typeface="Arial" panose="020B0604020202020204" pitchFamily="34" charset="0"/>
              </a:rPr>
              <a:t>was checking on </a:t>
            </a:r>
            <a:r>
              <a:rPr lang="en-IE" sz="2000" dirty="0" smtClean="0">
                <a:latin typeface="Arial" panose="020B0604020202020204" pitchFamily="34" charset="0"/>
                <a:ea typeface="Calibri" panose="020F0502020204030204" pitchFamily="34" charset="0"/>
                <a:cs typeface="Arial" panose="020B0604020202020204" pitchFamily="34" charset="0"/>
              </a:rPr>
              <a:t>the elves </a:t>
            </a:r>
            <a:r>
              <a:rPr lang="en-IE" sz="2000" dirty="0">
                <a:latin typeface="Arial" panose="020B0604020202020204" pitchFamily="34" charset="0"/>
                <a:ea typeface="Calibri" panose="020F0502020204030204" pitchFamily="34" charset="0"/>
                <a:cs typeface="Arial" panose="020B0604020202020204" pitchFamily="34" charset="0"/>
              </a:rPr>
              <a:t>but then he noticed the </a:t>
            </a:r>
            <a:r>
              <a:rPr lang="en-IE" sz="2000" dirty="0" smtClean="0">
                <a:latin typeface="Arial" panose="020B0604020202020204" pitchFamily="34" charset="0"/>
                <a:ea typeface="Calibri" panose="020F0502020204030204" pitchFamily="34" charset="0"/>
                <a:cs typeface="Arial" panose="020B0604020202020204" pitchFamily="34" charset="0"/>
              </a:rPr>
              <a:t>elves </a:t>
            </a:r>
            <a:r>
              <a:rPr lang="en-IE" sz="2000" dirty="0">
                <a:latin typeface="Arial" panose="020B0604020202020204" pitchFamily="34" charset="0"/>
                <a:ea typeface="Calibri" panose="020F0502020204030204" pitchFamily="34" charset="0"/>
                <a:cs typeface="Arial" panose="020B0604020202020204" pitchFamily="34" charset="0"/>
              </a:rPr>
              <a:t>were </a:t>
            </a:r>
            <a:r>
              <a:rPr lang="en-IE" sz="2000" dirty="0" smtClean="0">
                <a:latin typeface="Arial" panose="020B0604020202020204" pitchFamily="34" charset="0"/>
                <a:ea typeface="Calibri" panose="020F0502020204030204" pitchFamily="34" charset="0"/>
                <a:cs typeface="Arial" panose="020B0604020202020204" pitchFamily="34" charset="0"/>
              </a:rPr>
              <a:t>missing. All of the presents </a:t>
            </a:r>
            <a:r>
              <a:rPr lang="en-IE" sz="2000" dirty="0">
                <a:latin typeface="Arial" panose="020B0604020202020204" pitchFamily="34" charset="0"/>
                <a:ea typeface="Calibri" panose="020F0502020204030204" pitchFamily="34" charset="0"/>
                <a:cs typeface="Arial" panose="020B0604020202020204" pitchFamily="34" charset="0"/>
              </a:rPr>
              <a:t>were </a:t>
            </a:r>
            <a:r>
              <a:rPr lang="en-IE" sz="2000" dirty="0" smtClean="0">
                <a:latin typeface="Arial" panose="020B0604020202020204" pitchFamily="34" charset="0"/>
                <a:ea typeface="Calibri" panose="020F0502020204030204" pitchFamily="34" charset="0"/>
                <a:cs typeface="Arial" panose="020B0604020202020204" pitchFamily="34" charset="0"/>
              </a:rPr>
              <a:t>unwrapped and there </a:t>
            </a:r>
            <a:r>
              <a:rPr lang="en-IE" sz="2000" dirty="0">
                <a:latin typeface="Arial" panose="020B0604020202020204" pitchFamily="34" charset="0"/>
                <a:ea typeface="Calibri" panose="020F0502020204030204" pitchFamily="34" charset="0"/>
                <a:cs typeface="Arial" panose="020B0604020202020204" pitchFamily="34" charset="0"/>
              </a:rPr>
              <a:t>were </a:t>
            </a:r>
            <a:r>
              <a:rPr lang="en-IE" sz="2000" dirty="0" smtClean="0">
                <a:latin typeface="Arial" panose="020B0604020202020204" pitchFamily="34" charset="0"/>
                <a:ea typeface="Calibri" panose="020F0502020204030204" pitchFamily="34" charset="0"/>
                <a:cs typeface="Arial" panose="020B0604020202020204" pitchFamily="34" charset="0"/>
              </a:rPr>
              <a:t>footprints in the snow. Santa </a:t>
            </a:r>
            <a:r>
              <a:rPr lang="en-IE" sz="2000" dirty="0">
                <a:latin typeface="Arial" panose="020B0604020202020204" pitchFamily="34" charset="0"/>
                <a:ea typeface="Calibri" panose="020F0502020204030204" pitchFamily="34" charset="0"/>
                <a:cs typeface="Arial" panose="020B0604020202020204" pitchFamily="34" charset="0"/>
              </a:rPr>
              <a:t>followed the footprints and then he found his </a:t>
            </a:r>
            <a:r>
              <a:rPr lang="en-IE" sz="2000" dirty="0" smtClean="0">
                <a:latin typeface="Arial" panose="020B0604020202020204" pitchFamily="34" charset="0"/>
                <a:ea typeface="Calibri" panose="020F0502020204030204" pitchFamily="34" charset="0"/>
                <a:cs typeface="Arial" panose="020B0604020202020204" pitchFamily="34" charset="0"/>
              </a:rPr>
              <a:t>elves. They </a:t>
            </a:r>
            <a:r>
              <a:rPr lang="en-IE" sz="2000" dirty="0">
                <a:latin typeface="Arial" panose="020B0604020202020204" pitchFamily="34" charset="0"/>
                <a:ea typeface="Calibri" panose="020F0502020204030204" pitchFamily="34" charset="0"/>
                <a:cs typeface="Arial" panose="020B0604020202020204" pitchFamily="34" charset="0"/>
              </a:rPr>
              <a:t>were locked </a:t>
            </a:r>
            <a:r>
              <a:rPr lang="en-IE" sz="2000" dirty="0" smtClean="0">
                <a:latin typeface="Arial" panose="020B0604020202020204" pitchFamily="34" charset="0"/>
                <a:ea typeface="Calibri" panose="020F0502020204030204" pitchFamily="34" charset="0"/>
                <a:cs typeface="Arial" panose="020B0604020202020204" pitchFamily="34" charset="0"/>
              </a:rPr>
              <a:t>up!  He </a:t>
            </a:r>
            <a:r>
              <a:rPr lang="en-IE" sz="2000" dirty="0">
                <a:latin typeface="Arial" panose="020B0604020202020204" pitchFamily="34" charset="0"/>
                <a:ea typeface="Calibri" panose="020F0502020204030204" pitchFamily="34" charset="0"/>
                <a:cs typeface="Arial" panose="020B0604020202020204" pitchFamily="34" charset="0"/>
              </a:rPr>
              <a:t>found the person behind it </a:t>
            </a:r>
            <a:r>
              <a:rPr lang="en-IE" sz="2000" dirty="0" smtClean="0">
                <a:latin typeface="Arial" panose="020B0604020202020204" pitchFamily="34" charset="0"/>
                <a:ea typeface="Calibri" panose="020F0502020204030204" pitchFamily="34" charset="0"/>
                <a:cs typeface="Arial" panose="020B0604020202020204" pitchFamily="34" charset="0"/>
              </a:rPr>
              <a:t>all, it </a:t>
            </a:r>
            <a:r>
              <a:rPr lang="en-IE" sz="2000" dirty="0">
                <a:latin typeface="Arial" panose="020B0604020202020204" pitchFamily="34" charset="0"/>
                <a:ea typeface="Calibri" panose="020F0502020204030204" pitchFamily="34" charset="0"/>
                <a:cs typeface="Arial" panose="020B0604020202020204" pitchFamily="34" charset="0"/>
              </a:rPr>
              <a:t>was evil Santa .Santa pulled out his candy cane gun and shot evil Santa and then dropped him in a pit of lava. </a:t>
            </a:r>
            <a:r>
              <a:rPr lang="en-IE" sz="2000" dirty="0" smtClean="0">
                <a:latin typeface="Arial" panose="020B0604020202020204" pitchFamily="34" charset="0"/>
                <a:ea typeface="Calibri" panose="020F0502020204030204" pitchFamily="34" charset="0"/>
                <a:cs typeface="Arial" panose="020B0604020202020204" pitchFamily="34" charset="0"/>
              </a:rPr>
              <a:t>That’s </a:t>
            </a:r>
            <a:r>
              <a:rPr lang="en-IE" sz="2000" dirty="0">
                <a:latin typeface="Arial" panose="020B0604020202020204" pitchFamily="34" charset="0"/>
                <a:ea typeface="Calibri" panose="020F0502020204030204" pitchFamily="34" charset="0"/>
                <a:cs typeface="Arial" panose="020B0604020202020204" pitchFamily="34" charset="0"/>
              </a:rPr>
              <a:t>the story of Santa saving Christmas. </a:t>
            </a:r>
            <a:r>
              <a:rPr lang="en-IE" sz="2000" dirty="0" smtClean="0">
                <a:latin typeface="Arial" panose="020B0604020202020204" pitchFamily="34" charset="0"/>
                <a:ea typeface="Calibri" panose="020F0502020204030204" pitchFamily="34" charset="0"/>
                <a:cs typeface="Arial" panose="020B0604020202020204" pitchFamily="34" charset="0"/>
              </a:rPr>
              <a:t>   The </a:t>
            </a:r>
            <a:r>
              <a:rPr lang="en-IE" sz="2000" dirty="0">
                <a:latin typeface="Arial" panose="020B0604020202020204" pitchFamily="34" charset="0"/>
                <a:ea typeface="Calibri" panose="020F0502020204030204" pitchFamily="34" charset="0"/>
                <a:cs typeface="Arial" panose="020B0604020202020204" pitchFamily="34" charset="0"/>
              </a:rPr>
              <a:t>End</a:t>
            </a:r>
          </a:p>
          <a:p>
            <a:pPr algn="ctr">
              <a:lnSpc>
                <a:spcPct val="115000"/>
              </a:lnSpc>
              <a:spcAft>
                <a:spcPts val="1000"/>
              </a:spcAft>
            </a:pPr>
            <a:r>
              <a:rPr lang="en-IE" sz="2000" dirty="0">
                <a:latin typeface="Arial" panose="020B0604020202020204" pitchFamily="34" charset="0"/>
                <a:ea typeface="Calibri" panose="020F0502020204030204" pitchFamily="34" charset="0"/>
                <a:cs typeface="Arial" panose="020B0604020202020204" pitchFamily="34" charset="0"/>
              </a:rPr>
              <a:t>By </a:t>
            </a:r>
            <a:r>
              <a:rPr lang="en-IE" sz="2000" dirty="0" smtClean="0">
                <a:latin typeface="Arial" panose="020B0604020202020204" pitchFamily="34" charset="0"/>
                <a:ea typeface="Calibri" panose="020F0502020204030204" pitchFamily="34" charset="0"/>
                <a:cs typeface="Arial" panose="020B0604020202020204" pitchFamily="34" charset="0"/>
              </a:rPr>
              <a:t>Sarah, 3</a:t>
            </a:r>
            <a:r>
              <a:rPr lang="en-IE" sz="2000" baseline="30000" dirty="0" smtClean="0">
                <a:latin typeface="Arial" panose="020B0604020202020204" pitchFamily="34" charset="0"/>
                <a:ea typeface="Calibri" panose="020F0502020204030204" pitchFamily="34" charset="0"/>
                <a:cs typeface="Arial" panose="020B0604020202020204" pitchFamily="34" charset="0"/>
              </a:rPr>
              <a:t>rd</a:t>
            </a:r>
            <a:r>
              <a:rPr lang="en-IE" sz="2000" dirty="0" smtClean="0">
                <a:latin typeface="Arial" panose="020B0604020202020204" pitchFamily="34" charset="0"/>
                <a:ea typeface="Calibri" panose="020F0502020204030204" pitchFamily="34" charset="0"/>
                <a:cs typeface="Arial" panose="020B0604020202020204" pitchFamily="34" charset="0"/>
              </a:rPr>
              <a:t> Class</a:t>
            </a:r>
            <a:endParaRPr lang="en-IE" sz="2000" dirty="0">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Evil Santa | Villains Fanon Wiki | Fand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600" y="2792362"/>
            <a:ext cx="2857558" cy="244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004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026" y="564202"/>
            <a:ext cx="10885251" cy="5663089"/>
          </a:xfrm>
          <a:prstGeom prst="rect">
            <a:avLst/>
          </a:prstGeom>
          <a:solidFill>
            <a:schemeClr val="bg1"/>
          </a:solidFill>
        </p:spPr>
        <p:txBody>
          <a:bodyPr wrap="square">
            <a:spAutoFit/>
          </a:bodyPr>
          <a:lstStyle/>
          <a:p>
            <a:pPr algn="ctr"/>
            <a:endParaRPr lang="en-IE" sz="1600" dirty="0" smtClean="0">
              <a:latin typeface="Arial" panose="020B0604020202020204" pitchFamily="34" charset="0"/>
              <a:cs typeface="Arial" panose="020B0604020202020204" pitchFamily="34" charset="0"/>
            </a:endParaRPr>
          </a:p>
          <a:p>
            <a:pPr algn="ctr"/>
            <a:r>
              <a:rPr lang="en-IE" sz="3600" dirty="0" smtClean="0">
                <a:latin typeface="Kingthings Christmas 2" panose="02000000000000000000" pitchFamily="2" charset="0"/>
                <a:cs typeface="Arial" panose="020B0604020202020204" pitchFamily="34" charset="0"/>
              </a:rPr>
              <a:t>What </a:t>
            </a:r>
            <a:r>
              <a:rPr lang="en-IE" sz="3600" dirty="0">
                <a:latin typeface="Kingthings Christmas 2" panose="02000000000000000000" pitchFamily="2" charset="0"/>
                <a:cs typeface="Arial" panose="020B0604020202020204" pitchFamily="34" charset="0"/>
              </a:rPr>
              <a:t>a wonderful CHRISTMAS NIGHT!!!</a:t>
            </a:r>
          </a:p>
          <a:p>
            <a:pPr algn="ctr"/>
            <a:endParaRPr lang="en-IE" sz="1600" dirty="0">
              <a:latin typeface="Arial" panose="020B0604020202020204" pitchFamily="34" charset="0"/>
              <a:cs typeface="Arial" panose="020B0604020202020204" pitchFamily="34" charset="0"/>
            </a:endParaRPr>
          </a:p>
          <a:p>
            <a:pPr algn="ctr"/>
            <a:r>
              <a:rPr lang="en-IE" sz="1400" dirty="0">
                <a:latin typeface="Arial" panose="020B0604020202020204" pitchFamily="34" charset="0"/>
                <a:cs typeface="Arial" panose="020B0604020202020204" pitchFamily="34" charset="0"/>
              </a:rPr>
              <a:t>It was a cold snowy Christmas Eve night,</a:t>
            </a:r>
          </a:p>
          <a:p>
            <a:pPr algn="ctr"/>
            <a:r>
              <a:rPr lang="en-IE" sz="1400" dirty="0">
                <a:latin typeface="Arial" panose="020B0604020202020204" pitchFamily="34" charset="0"/>
                <a:cs typeface="Arial" panose="020B0604020202020204" pitchFamily="34" charset="0"/>
              </a:rPr>
              <a:t>The little children were in bed tucked in tight,</a:t>
            </a:r>
          </a:p>
          <a:p>
            <a:pPr algn="ctr"/>
            <a:endParaRPr lang="en-IE" sz="1400" dirty="0">
              <a:latin typeface="Arial" panose="020B0604020202020204" pitchFamily="34" charset="0"/>
              <a:cs typeface="Arial" panose="020B0604020202020204" pitchFamily="34" charset="0"/>
            </a:endParaRPr>
          </a:p>
          <a:p>
            <a:pPr algn="ctr"/>
            <a:r>
              <a:rPr lang="en-IE" sz="1400" dirty="0">
                <a:latin typeface="Arial" panose="020B0604020202020204" pitchFamily="34" charset="0"/>
                <a:cs typeface="Arial" panose="020B0604020202020204" pitchFamily="34" charset="0"/>
              </a:rPr>
              <a:t>Santa was on his way,</a:t>
            </a:r>
          </a:p>
          <a:p>
            <a:pPr algn="ctr"/>
            <a:r>
              <a:rPr lang="en-IE" sz="1400" dirty="0">
                <a:latin typeface="Arial" panose="020B0604020202020204" pitchFamily="34" charset="0"/>
                <a:cs typeface="Arial" panose="020B0604020202020204" pitchFamily="34" charset="0"/>
              </a:rPr>
              <a:t>In </a:t>
            </a:r>
            <a:r>
              <a:rPr lang="en-IE" sz="1400" dirty="0" err="1">
                <a:latin typeface="Arial" panose="020B0604020202020204" pitchFamily="34" charset="0"/>
                <a:cs typeface="Arial" panose="020B0604020202020204" pitchFamily="34" charset="0"/>
              </a:rPr>
              <a:t>nis</a:t>
            </a:r>
            <a:r>
              <a:rPr lang="en-IE" sz="1400" dirty="0">
                <a:latin typeface="Arial" panose="020B0604020202020204" pitchFamily="34" charset="0"/>
                <a:cs typeface="Arial" panose="020B0604020202020204" pitchFamily="34" charset="0"/>
              </a:rPr>
              <a:t> big red sleigh!</a:t>
            </a:r>
          </a:p>
          <a:p>
            <a:pPr algn="ctr"/>
            <a:endParaRPr lang="en-IE" sz="1400" dirty="0">
              <a:latin typeface="Arial" panose="020B0604020202020204" pitchFamily="34" charset="0"/>
              <a:cs typeface="Arial" panose="020B0604020202020204" pitchFamily="34" charset="0"/>
            </a:endParaRPr>
          </a:p>
          <a:p>
            <a:pPr algn="ctr"/>
            <a:r>
              <a:rPr lang="en-IE" sz="1400" dirty="0">
                <a:latin typeface="Arial" panose="020B0604020202020204" pitchFamily="34" charset="0"/>
                <a:cs typeface="Arial" panose="020B0604020202020204" pitchFamily="34" charset="0"/>
              </a:rPr>
              <a:t>“On Dasher, On Dancer, On Prancer, On Vixen,</a:t>
            </a:r>
          </a:p>
          <a:p>
            <a:pPr algn="ctr"/>
            <a:r>
              <a:rPr lang="en-IE" sz="1400" dirty="0">
                <a:latin typeface="Arial" panose="020B0604020202020204" pitchFamily="34" charset="0"/>
                <a:cs typeface="Arial" panose="020B0604020202020204" pitchFamily="34" charset="0"/>
              </a:rPr>
              <a:t>On Comet, On Cupid, On Donner and Blitzen”</a:t>
            </a:r>
          </a:p>
          <a:p>
            <a:pPr algn="ctr"/>
            <a:r>
              <a:rPr lang="en-IE" sz="1400" dirty="0">
                <a:latin typeface="Arial" panose="020B0604020202020204" pitchFamily="34" charset="0"/>
                <a:cs typeface="Arial" panose="020B0604020202020204" pitchFamily="34" charset="0"/>
              </a:rPr>
              <a:t>Santa landed on the roof with a bang,</a:t>
            </a:r>
          </a:p>
          <a:p>
            <a:pPr algn="ctr"/>
            <a:r>
              <a:rPr lang="en-IE" sz="1400" dirty="0">
                <a:latin typeface="Arial" panose="020B0604020202020204" pitchFamily="34" charset="0"/>
                <a:cs typeface="Arial" panose="020B0604020202020204" pitchFamily="34" charset="0"/>
              </a:rPr>
              <a:t>“HO </a:t>
            </a:r>
            <a:r>
              <a:rPr lang="en-IE" sz="1400" dirty="0" err="1">
                <a:latin typeface="Arial" panose="020B0604020202020204" pitchFamily="34" charset="0"/>
                <a:cs typeface="Arial" panose="020B0604020202020204" pitchFamily="34" charset="0"/>
              </a:rPr>
              <a:t>HO</a:t>
            </a:r>
            <a:r>
              <a:rPr lang="en-IE" sz="1400" dirty="0">
                <a:latin typeface="Arial" panose="020B0604020202020204" pitchFamily="34" charset="0"/>
                <a:cs typeface="Arial" panose="020B0604020202020204" pitchFamily="34" charset="0"/>
              </a:rPr>
              <a:t> HO!!! MERRY CHRISTMAS!!” He sang!!</a:t>
            </a:r>
          </a:p>
          <a:p>
            <a:pPr algn="ctr"/>
            <a:endParaRPr lang="en-IE" sz="1400" dirty="0">
              <a:latin typeface="Arial" panose="020B0604020202020204" pitchFamily="34" charset="0"/>
              <a:cs typeface="Arial" panose="020B0604020202020204" pitchFamily="34" charset="0"/>
            </a:endParaRPr>
          </a:p>
          <a:p>
            <a:pPr algn="ctr"/>
            <a:r>
              <a:rPr lang="en-IE" sz="1400" dirty="0">
                <a:latin typeface="Arial" panose="020B0604020202020204" pitchFamily="34" charset="0"/>
                <a:cs typeface="Arial" panose="020B0604020202020204" pitchFamily="34" charset="0"/>
              </a:rPr>
              <a:t>Santa slid down the chimney,</a:t>
            </a:r>
          </a:p>
          <a:p>
            <a:pPr algn="ctr"/>
            <a:r>
              <a:rPr lang="en-IE" sz="1400" dirty="0">
                <a:latin typeface="Arial" panose="020B0604020202020204" pitchFamily="34" charset="0"/>
                <a:cs typeface="Arial" panose="020B0604020202020204" pitchFamily="34" charset="0"/>
              </a:rPr>
              <a:t>But woke a child named </a:t>
            </a:r>
            <a:r>
              <a:rPr lang="en-IE" sz="1400" dirty="0" err="1">
                <a:latin typeface="Arial" panose="020B0604020202020204" pitchFamily="34" charset="0"/>
                <a:cs typeface="Arial" panose="020B0604020202020204" pitchFamily="34" charset="0"/>
              </a:rPr>
              <a:t>Whinnie</a:t>
            </a:r>
            <a:r>
              <a:rPr lang="en-IE" sz="1400" dirty="0">
                <a:latin typeface="Arial" panose="020B0604020202020204" pitchFamily="34" charset="0"/>
                <a:cs typeface="Arial" panose="020B0604020202020204" pitchFamily="34" charset="0"/>
              </a:rPr>
              <a:t>,</a:t>
            </a:r>
          </a:p>
          <a:p>
            <a:pPr algn="ctr"/>
            <a:r>
              <a:rPr lang="en-IE" sz="1400" dirty="0" err="1">
                <a:latin typeface="Arial" panose="020B0604020202020204" pitchFamily="34" charset="0"/>
                <a:cs typeface="Arial" panose="020B0604020202020204" pitchFamily="34" charset="0"/>
              </a:rPr>
              <a:t>Whinnie</a:t>
            </a:r>
            <a:r>
              <a:rPr lang="en-IE" sz="1400" dirty="0">
                <a:latin typeface="Arial" panose="020B0604020202020204" pitchFamily="34" charset="0"/>
                <a:cs typeface="Arial" panose="020B0604020202020204" pitchFamily="34" charset="0"/>
              </a:rPr>
              <a:t> came to have a peek,</a:t>
            </a:r>
          </a:p>
          <a:p>
            <a:pPr algn="ctr"/>
            <a:endParaRPr lang="en-IE" sz="1400" dirty="0">
              <a:latin typeface="Arial" panose="020B0604020202020204" pitchFamily="34" charset="0"/>
              <a:cs typeface="Arial" panose="020B0604020202020204" pitchFamily="34" charset="0"/>
            </a:endParaRPr>
          </a:p>
          <a:p>
            <a:pPr algn="ctr"/>
            <a:r>
              <a:rPr lang="en-IE" sz="1400" dirty="0">
                <a:latin typeface="Arial" panose="020B0604020202020204" pitchFamily="34" charset="0"/>
                <a:cs typeface="Arial" panose="020B0604020202020204" pitchFamily="34" charset="0"/>
              </a:rPr>
              <a:t>It’s Father Christmas EAAKKKKKK!!!!!!!!!!!!!!!!!!!!!!!!!!!!!!!</a:t>
            </a:r>
          </a:p>
          <a:p>
            <a:pPr algn="ctr"/>
            <a:endParaRPr lang="en-IE" sz="1400" dirty="0">
              <a:latin typeface="Arial" panose="020B0604020202020204" pitchFamily="34" charset="0"/>
              <a:cs typeface="Arial" panose="020B0604020202020204" pitchFamily="34" charset="0"/>
            </a:endParaRPr>
          </a:p>
          <a:p>
            <a:pPr algn="ctr"/>
            <a:r>
              <a:rPr lang="en-IE" sz="1400" dirty="0" err="1">
                <a:latin typeface="Arial" panose="020B0604020202020204" pitchFamily="34" charset="0"/>
                <a:cs typeface="Arial" panose="020B0604020202020204" pitchFamily="34" charset="0"/>
              </a:rPr>
              <a:t>Shhhh</a:t>
            </a:r>
            <a:r>
              <a:rPr lang="en-IE" sz="1400" dirty="0">
                <a:latin typeface="Arial" panose="020B0604020202020204" pitchFamily="34" charset="0"/>
                <a:cs typeface="Arial" panose="020B0604020202020204" pitchFamily="34" charset="0"/>
              </a:rPr>
              <a:t>!! Little girl don’t make a noise,</a:t>
            </a:r>
          </a:p>
          <a:p>
            <a:pPr algn="ctr"/>
            <a:r>
              <a:rPr lang="en-IE" sz="1400" dirty="0">
                <a:latin typeface="Arial" panose="020B0604020202020204" pitchFamily="34" charset="0"/>
                <a:cs typeface="Arial" panose="020B0604020202020204" pitchFamily="34" charset="0"/>
              </a:rPr>
              <a:t>Otherwise you’ll wake up the boys,</a:t>
            </a:r>
          </a:p>
          <a:p>
            <a:pPr algn="ctr"/>
            <a:r>
              <a:rPr lang="en-IE" sz="1400" dirty="0">
                <a:latin typeface="Arial" panose="020B0604020202020204" pitchFamily="34" charset="0"/>
                <a:cs typeface="Arial" panose="020B0604020202020204" pitchFamily="34" charset="0"/>
              </a:rPr>
              <a:t>Goodnight little </a:t>
            </a:r>
            <a:r>
              <a:rPr lang="en-IE" sz="1400" dirty="0" err="1">
                <a:latin typeface="Arial" panose="020B0604020202020204" pitchFamily="34" charset="0"/>
                <a:cs typeface="Arial" panose="020B0604020202020204" pitchFamily="34" charset="0"/>
              </a:rPr>
              <a:t>Whinnie</a:t>
            </a:r>
            <a:r>
              <a:rPr lang="en-IE" sz="1400" dirty="0">
                <a:latin typeface="Arial" panose="020B0604020202020204" pitchFamily="34" charset="0"/>
                <a:cs typeface="Arial" panose="020B0604020202020204" pitchFamily="34" charset="0"/>
              </a:rPr>
              <a:t>,</a:t>
            </a:r>
          </a:p>
          <a:p>
            <a:pPr algn="ctr"/>
            <a:r>
              <a:rPr lang="en-IE" sz="1400" dirty="0">
                <a:latin typeface="Arial" panose="020B0604020202020204" pitchFamily="34" charset="0"/>
                <a:cs typeface="Arial" panose="020B0604020202020204" pitchFamily="34" charset="0"/>
              </a:rPr>
              <a:t>And remember don’t be silly!</a:t>
            </a:r>
          </a:p>
        </p:txBody>
      </p:sp>
    </p:spTree>
    <p:extLst>
      <p:ext uri="{BB962C8B-B14F-4D97-AF65-F5344CB8AC3E}">
        <p14:creationId xmlns:p14="http://schemas.microsoft.com/office/powerpoint/2010/main" val="3851085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8108" y="964466"/>
            <a:ext cx="6096000" cy="5216813"/>
          </a:xfrm>
          <a:prstGeom prst="rect">
            <a:avLst/>
          </a:prstGeom>
          <a:solidFill>
            <a:schemeClr val="bg1"/>
          </a:solidFill>
        </p:spPr>
        <p:txBody>
          <a:bodyPr>
            <a:spAutoFit/>
          </a:bodyPr>
          <a:lstStyle/>
          <a:p>
            <a:pPr algn="ctr">
              <a:lnSpc>
                <a:spcPct val="115000"/>
              </a:lnSpc>
              <a:spcAft>
                <a:spcPts val="1000"/>
              </a:spcAft>
            </a:pPr>
            <a:r>
              <a:rPr lang="en-IE" sz="3200" b="1" dirty="0">
                <a:latin typeface="Frosty" panose="00000400000000000000" pitchFamily="2" charset="0"/>
                <a:ea typeface="Calibri" panose="020F0502020204030204" pitchFamily="34" charset="0"/>
                <a:cs typeface="Times New Roman" panose="02020603050405020304" pitchFamily="18" charset="0"/>
              </a:rPr>
              <a:t>My Gingerbread House</a:t>
            </a:r>
            <a:endParaRPr lang="en-IE" sz="1400" b="1" dirty="0" smtClean="0">
              <a:effectLst/>
              <a:latin typeface="Frosty" panose="00000400000000000000" pitchFamily="2" charset="0"/>
              <a:ea typeface="Calibri" panose="020F0502020204030204" pitchFamily="34" charset="0"/>
              <a:cs typeface="Times New Roman" panose="02020603050405020304" pitchFamily="18" charset="0"/>
            </a:endParaRPr>
          </a:p>
          <a:p>
            <a:pPr>
              <a:lnSpc>
                <a:spcPct val="115000"/>
              </a:lnSpc>
              <a:spcAft>
                <a:spcPts val="1000"/>
              </a:spcAft>
            </a:pPr>
            <a:r>
              <a:rPr lang="en-IE" sz="2400" dirty="0" smtClean="0">
                <a:latin typeface="Arial" panose="020B0604020202020204" pitchFamily="34" charset="0"/>
                <a:ea typeface="Calibri" panose="020F0502020204030204" pitchFamily="34" charset="0"/>
                <a:cs typeface="Arial" panose="020B0604020202020204" pitchFamily="34" charset="0"/>
              </a:rPr>
              <a:t>I </a:t>
            </a:r>
            <a:r>
              <a:rPr lang="en-IE" sz="2400" dirty="0">
                <a:latin typeface="Arial" panose="020B0604020202020204" pitchFamily="34" charset="0"/>
                <a:ea typeface="Calibri" panose="020F0502020204030204" pitchFamily="34" charset="0"/>
                <a:cs typeface="Arial" panose="020B0604020202020204" pitchFamily="34" charset="0"/>
              </a:rPr>
              <a:t>made a house of gingerbread</a:t>
            </a:r>
            <a:endParaRPr lang="en-IE" sz="11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IE" sz="2400" dirty="0">
                <a:latin typeface="Arial" panose="020B0604020202020204" pitchFamily="34" charset="0"/>
                <a:ea typeface="Calibri" panose="020F0502020204030204" pitchFamily="34" charset="0"/>
                <a:cs typeface="Arial" panose="020B0604020202020204" pitchFamily="34" charset="0"/>
              </a:rPr>
              <a:t>It </a:t>
            </a:r>
            <a:r>
              <a:rPr lang="en-IE" sz="2400" dirty="0" smtClean="0">
                <a:latin typeface="Arial" panose="020B0604020202020204" pitchFamily="34" charset="0"/>
                <a:ea typeface="Calibri" panose="020F0502020204030204" pitchFamily="34" charset="0"/>
                <a:cs typeface="Arial" panose="020B0604020202020204" pitchFamily="34" charset="0"/>
              </a:rPr>
              <a:t>was so sugary sweet</a:t>
            </a:r>
            <a:r>
              <a:rPr lang="en-IE" sz="2400" dirty="0">
                <a:latin typeface="Arial" panose="020B0604020202020204" pitchFamily="34" charset="0"/>
                <a:ea typeface="Calibri" panose="020F0502020204030204" pitchFamily="34" charset="0"/>
                <a:cs typeface="Arial" panose="020B0604020202020204" pitchFamily="34" charset="0"/>
              </a:rPr>
              <a:t>,</a:t>
            </a:r>
            <a:endParaRPr lang="en-IE" sz="1100" dirty="0" smtClean="0">
              <a:effectLst/>
              <a:latin typeface="Arial" panose="020B0604020202020204" pitchFamily="34" charset="0"/>
              <a:ea typeface="Calibri" panose="020F0502020204030204" pitchFamily="34" charset="0"/>
              <a:cs typeface="Arial" panose="020B0604020202020204" pitchFamily="34" charset="0"/>
            </a:endParaRPr>
          </a:p>
          <a:p>
            <a:r>
              <a:rPr lang="en-IE" sz="2400" dirty="0">
                <a:latin typeface="Arial" panose="020B0604020202020204" pitchFamily="34" charset="0"/>
                <a:ea typeface="Calibri" panose="020F0502020204030204" pitchFamily="34" charset="0"/>
                <a:cs typeface="Arial" panose="020B0604020202020204" pitchFamily="34" charset="0"/>
              </a:rPr>
              <a:t>It </a:t>
            </a:r>
            <a:r>
              <a:rPr lang="en-IE" sz="2400" dirty="0" smtClean="0">
                <a:latin typeface="Arial" panose="020B0604020202020204" pitchFamily="34" charset="0"/>
                <a:ea typeface="Calibri" panose="020F0502020204030204" pitchFamily="34" charset="0"/>
                <a:cs typeface="Arial" panose="020B0604020202020204" pitchFamily="34" charset="0"/>
              </a:rPr>
              <a:t>took </a:t>
            </a:r>
            <a:r>
              <a:rPr lang="en-IE" sz="2400" dirty="0">
                <a:latin typeface="Arial" panose="020B0604020202020204" pitchFamily="34" charset="0"/>
                <a:ea typeface="Calibri" panose="020F0502020204030204" pitchFamily="34" charset="0"/>
                <a:cs typeface="Arial" panose="020B0604020202020204" pitchFamily="34" charset="0"/>
              </a:rPr>
              <a:t>me all day to make,</a:t>
            </a:r>
            <a:r>
              <a:rPr lang="en-IE" sz="1100" dirty="0" smtClean="0">
                <a:effectLst/>
                <a:latin typeface="Arial" panose="020B0604020202020204" pitchFamily="34" charset="0"/>
                <a:ea typeface="Calibri" panose="020F0502020204030204" pitchFamily="34" charset="0"/>
                <a:cs typeface="Arial" panose="020B0604020202020204" pitchFamily="34" charset="0"/>
              </a:rPr>
              <a:t> </a:t>
            </a:r>
          </a:p>
          <a:p>
            <a:r>
              <a:rPr lang="en-IE" sz="2400" dirty="0">
                <a:latin typeface="Arial" panose="020B0604020202020204" pitchFamily="34" charset="0"/>
                <a:cs typeface="Arial" panose="020B0604020202020204" pitchFamily="34" charset="0"/>
              </a:rPr>
              <a:t>But it lasted just a week</a:t>
            </a:r>
            <a:r>
              <a:rPr lang="en-IE" sz="2400" dirty="0" smtClean="0">
                <a:latin typeface="Arial" panose="020B0604020202020204" pitchFamily="34" charset="0"/>
                <a:cs typeface="Arial" panose="020B0604020202020204" pitchFamily="34" charset="0"/>
              </a:rPr>
              <a:t>.</a:t>
            </a:r>
            <a:endParaRPr lang="en-IE" sz="2400" dirty="0">
              <a:latin typeface="Arial" panose="020B0604020202020204" pitchFamily="34" charset="0"/>
              <a:cs typeface="Arial" panose="020B0604020202020204" pitchFamily="34" charset="0"/>
            </a:endParaRPr>
          </a:p>
          <a:p>
            <a:r>
              <a:rPr lang="en-IE" sz="2400" dirty="0">
                <a:latin typeface="Arial" panose="020B0604020202020204" pitchFamily="34" charset="0"/>
                <a:cs typeface="Arial" panose="020B0604020202020204" pitchFamily="34" charset="0"/>
              </a:rPr>
              <a:t>On Monday I ate the ceiling</a:t>
            </a:r>
          </a:p>
          <a:p>
            <a:r>
              <a:rPr lang="en-IE" sz="2400" dirty="0">
                <a:latin typeface="Arial" panose="020B0604020202020204" pitchFamily="34" charset="0"/>
                <a:cs typeface="Arial" panose="020B0604020202020204" pitchFamily="34" charset="0"/>
              </a:rPr>
              <a:t>On Tuesday I </a:t>
            </a:r>
            <a:r>
              <a:rPr lang="en-IE" sz="2400" dirty="0" smtClean="0">
                <a:latin typeface="Arial" panose="020B0604020202020204" pitchFamily="34" charset="0"/>
                <a:cs typeface="Arial" panose="020B0604020202020204" pitchFamily="34" charset="0"/>
              </a:rPr>
              <a:t>ate the floor,</a:t>
            </a:r>
            <a:endParaRPr lang="en-IE" sz="2400" dirty="0">
              <a:latin typeface="Arial" panose="020B0604020202020204" pitchFamily="34" charset="0"/>
              <a:cs typeface="Arial" panose="020B0604020202020204" pitchFamily="34" charset="0"/>
            </a:endParaRPr>
          </a:p>
          <a:p>
            <a:r>
              <a:rPr lang="en-IE" sz="2400" dirty="0">
                <a:latin typeface="Arial" panose="020B0604020202020204" pitchFamily="34" charset="0"/>
                <a:cs typeface="Arial" panose="020B0604020202020204" pitchFamily="34" charset="0"/>
              </a:rPr>
              <a:t>On Wednesday I ate the </a:t>
            </a:r>
            <a:r>
              <a:rPr lang="en-IE" sz="2400" dirty="0" smtClean="0">
                <a:latin typeface="Arial" panose="020B0604020202020204" pitchFamily="34" charset="0"/>
                <a:cs typeface="Arial" panose="020B0604020202020204" pitchFamily="34" charset="0"/>
              </a:rPr>
              <a:t>windows,</a:t>
            </a:r>
            <a:endParaRPr lang="en-IE" sz="2400" dirty="0">
              <a:latin typeface="Arial" panose="020B0604020202020204" pitchFamily="34" charset="0"/>
              <a:cs typeface="Arial" panose="020B0604020202020204" pitchFamily="34" charset="0"/>
            </a:endParaRPr>
          </a:p>
          <a:p>
            <a:r>
              <a:rPr lang="en-IE" sz="2400" dirty="0">
                <a:latin typeface="Arial" panose="020B0604020202020204" pitchFamily="34" charset="0"/>
                <a:cs typeface="Arial" panose="020B0604020202020204" pitchFamily="34" charset="0"/>
              </a:rPr>
              <a:t>On Thursday I ate all four walls</a:t>
            </a:r>
          </a:p>
          <a:p>
            <a:r>
              <a:rPr lang="en-IE" sz="2400" dirty="0">
                <a:latin typeface="Arial" panose="020B0604020202020204" pitchFamily="34" charset="0"/>
                <a:cs typeface="Arial" panose="020B0604020202020204" pitchFamily="34" charset="0"/>
              </a:rPr>
              <a:t>On Friday I ate the </a:t>
            </a:r>
            <a:r>
              <a:rPr lang="en-IE" sz="2400" dirty="0" smtClean="0">
                <a:latin typeface="Arial" panose="020B0604020202020204" pitchFamily="34" charset="0"/>
                <a:cs typeface="Arial" panose="020B0604020202020204" pitchFamily="34" charset="0"/>
              </a:rPr>
              <a:t>lawn,</a:t>
            </a:r>
            <a:endParaRPr lang="en-IE" sz="2400" dirty="0">
              <a:latin typeface="Arial" panose="020B0604020202020204" pitchFamily="34" charset="0"/>
              <a:cs typeface="Arial" panose="020B0604020202020204" pitchFamily="34" charset="0"/>
            </a:endParaRPr>
          </a:p>
          <a:p>
            <a:r>
              <a:rPr lang="en-IE" sz="2400" dirty="0">
                <a:latin typeface="Arial" panose="020B0604020202020204" pitchFamily="34" charset="0"/>
                <a:cs typeface="Arial" panose="020B0604020202020204" pitchFamily="34" charset="0"/>
              </a:rPr>
              <a:t>On Saturday I licked up all the crumbs</a:t>
            </a:r>
          </a:p>
          <a:p>
            <a:r>
              <a:rPr lang="en-IE" sz="2400" dirty="0">
                <a:latin typeface="Arial" panose="020B0604020202020204" pitchFamily="34" charset="0"/>
                <a:cs typeface="Arial" panose="020B0604020202020204" pitchFamily="34" charset="0"/>
              </a:rPr>
              <a:t>My Gingerbread House Was Gone!!!!!!!!!</a:t>
            </a:r>
          </a:p>
        </p:txBody>
      </p:sp>
      <p:pic>
        <p:nvPicPr>
          <p:cNvPr id="5" name="Picture 4" descr="Free clipart gingerbread house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9623" y="1567543"/>
            <a:ext cx="5378403" cy="4181504"/>
          </a:xfrm>
          <a:prstGeom prst="rect">
            <a:avLst/>
          </a:prstGeom>
          <a:noFill/>
          <a:ln>
            <a:noFill/>
          </a:ln>
        </p:spPr>
      </p:pic>
      <p:sp>
        <p:nvSpPr>
          <p:cNvPr id="6" name="TextBox 5"/>
          <p:cNvSpPr txBox="1"/>
          <p:nvPr/>
        </p:nvSpPr>
        <p:spPr>
          <a:xfrm>
            <a:off x="7455159" y="774441"/>
            <a:ext cx="3470988" cy="369332"/>
          </a:xfrm>
          <a:prstGeom prst="rect">
            <a:avLst/>
          </a:prstGeom>
          <a:noFill/>
        </p:spPr>
        <p:txBody>
          <a:bodyPr wrap="square" rtlCol="0">
            <a:spAutoFit/>
          </a:bodyPr>
          <a:lstStyle/>
          <a:p>
            <a:r>
              <a:rPr lang="en-IE" dirty="0" smtClean="0"/>
              <a:t>Mia 4</a:t>
            </a:r>
            <a:r>
              <a:rPr lang="en-IE" baseline="30000" dirty="0" smtClean="0"/>
              <a:t>th</a:t>
            </a:r>
            <a:r>
              <a:rPr lang="en-IE" dirty="0" smtClean="0"/>
              <a:t> Class</a:t>
            </a:r>
            <a:endParaRPr lang="en-IE" dirty="0"/>
          </a:p>
        </p:txBody>
      </p:sp>
    </p:spTree>
    <p:extLst>
      <p:ext uri="{BB962C8B-B14F-4D97-AF65-F5344CB8AC3E}">
        <p14:creationId xmlns:p14="http://schemas.microsoft.com/office/powerpoint/2010/main" val="2620074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486" y="593388"/>
            <a:ext cx="10719880" cy="5570756"/>
          </a:xfrm>
          <a:prstGeom prst="rect">
            <a:avLst/>
          </a:prstGeom>
          <a:solidFill>
            <a:schemeClr val="bg1"/>
          </a:solidFill>
        </p:spPr>
        <p:txBody>
          <a:bodyPr wrap="square">
            <a:spAutoFit/>
          </a:bodyPr>
          <a:lstStyle/>
          <a:p>
            <a:pPr algn="ctr"/>
            <a:r>
              <a:rPr lang="en-GB" sz="4000" dirty="0" smtClean="0">
                <a:latin typeface="Kingthings Christmas 2" panose="02000000000000000000" pitchFamily="2" charset="0"/>
              </a:rPr>
              <a:t>Merry Christmas</a:t>
            </a:r>
            <a:endParaRPr lang="en-IE" sz="4000" dirty="0" smtClean="0">
              <a:latin typeface="Kingthings Christmas 2" panose="02000000000000000000" pitchFamily="2" charset="0"/>
            </a:endParaRPr>
          </a:p>
          <a:p>
            <a:pPr algn="ctr"/>
            <a:endParaRPr lang="en-IE" sz="4000" dirty="0">
              <a:latin typeface="Kingthings Christmas 2" panose="02000000000000000000" pitchFamily="2" charset="0"/>
            </a:endParaRPr>
          </a:p>
          <a:p>
            <a:pPr algn="ctr"/>
            <a:r>
              <a:rPr lang="en-IE" sz="2400" dirty="0" smtClean="0">
                <a:latin typeface="Arial" panose="020B0604020202020204" pitchFamily="34" charset="0"/>
                <a:cs typeface="Arial" panose="020B0604020202020204" pitchFamily="34" charset="0"/>
              </a:rPr>
              <a:t>May </a:t>
            </a:r>
            <a:r>
              <a:rPr lang="en-IE" sz="2400" dirty="0">
                <a:latin typeface="Arial" panose="020B0604020202020204" pitchFamily="34" charset="0"/>
                <a:cs typeface="Arial" panose="020B0604020202020204" pitchFamily="34" charset="0"/>
              </a:rPr>
              <a:t>the love of </a:t>
            </a:r>
            <a:r>
              <a:rPr lang="en-IE" sz="2400" dirty="0" err="1">
                <a:latin typeface="Arial" panose="020B0604020202020204" pitchFamily="34" charset="0"/>
                <a:cs typeface="Arial" panose="020B0604020202020204" pitchFamily="34" charset="0"/>
              </a:rPr>
              <a:t>christmas</a:t>
            </a:r>
            <a:endParaRPr lang="en-IE" sz="2400" dirty="0">
              <a:latin typeface="Arial" panose="020B0604020202020204" pitchFamily="34" charset="0"/>
              <a:cs typeface="Arial" panose="020B0604020202020204" pitchFamily="34" charset="0"/>
            </a:endParaRPr>
          </a:p>
          <a:p>
            <a:pPr algn="ctr"/>
            <a:r>
              <a:rPr lang="en-IE" sz="2400" dirty="0">
                <a:latin typeface="Arial" panose="020B0604020202020204" pitchFamily="34" charset="0"/>
                <a:cs typeface="Arial" panose="020B0604020202020204" pitchFamily="34" charset="0"/>
              </a:rPr>
              <a:t>Play true for you ,</a:t>
            </a:r>
          </a:p>
          <a:p>
            <a:pPr algn="ctr"/>
            <a:r>
              <a:rPr lang="en-IE" sz="2400" dirty="0">
                <a:latin typeface="Arial" panose="020B0604020202020204" pitchFamily="34" charset="0"/>
                <a:cs typeface="Arial" panose="020B0604020202020204" pitchFamily="34" charset="0"/>
              </a:rPr>
              <a:t>A time to be happy in all that you do</a:t>
            </a:r>
          </a:p>
          <a:p>
            <a:pPr algn="ctr"/>
            <a:r>
              <a:rPr lang="en-IE" sz="2400" dirty="0">
                <a:latin typeface="Arial" panose="020B0604020202020204" pitchFamily="34" charset="0"/>
                <a:cs typeface="Arial" panose="020B0604020202020204" pitchFamily="34" charset="0"/>
              </a:rPr>
              <a:t>The holiday season</a:t>
            </a:r>
          </a:p>
          <a:p>
            <a:pPr algn="ctr"/>
            <a:r>
              <a:rPr lang="en-IE" sz="2400" dirty="0">
                <a:latin typeface="Arial" panose="020B0604020202020204" pitchFamily="34" charset="0"/>
                <a:cs typeface="Arial" panose="020B0604020202020204" pitchFamily="34" charset="0"/>
              </a:rPr>
              <a:t>Is marshmallow fun</a:t>
            </a:r>
          </a:p>
          <a:p>
            <a:pPr algn="ctr"/>
            <a:r>
              <a:rPr lang="en-IE" sz="2400" dirty="0">
                <a:latin typeface="Arial" panose="020B0604020202020204" pitchFamily="34" charset="0"/>
                <a:cs typeface="Arial" panose="020B0604020202020204" pitchFamily="34" charset="0"/>
              </a:rPr>
              <a:t>Smiley faces are in everyone</a:t>
            </a:r>
          </a:p>
          <a:p>
            <a:pPr algn="ctr"/>
            <a:r>
              <a:rPr lang="en-IE" sz="2400" dirty="0">
                <a:latin typeface="Arial" panose="020B0604020202020204" pitchFamily="34" charset="0"/>
                <a:cs typeface="Arial" panose="020B0604020202020204" pitchFamily="34" charset="0"/>
              </a:rPr>
              <a:t>On this </a:t>
            </a:r>
            <a:r>
              <a:rPr lang="en-IE" sz="2400" dirty="0" err="1">
                <a:latin typeface="Arial" panose="020B0604020202020204" pitchFamily="34" charset="0"/>
                <a:cs typeface="Arial" panose="020B0604020202020204" pitchFamily="34" charset="0"/>
              </a:rPr>
              <a:t>christmas</a:t>
            </a:r>
            <a:r>
              <a:rPr lang="en-IE" sz="2400" dirty="0">
                <a:latin typeface="Arial" panose="020B0604020202020204" pitchFamily="34" charset="0"/>
                <a:cs typeface="Arial" panose="020B0604020202020204" pitchFamily="34" charset="0"/>
              </a:rPr>
              <a:t> day</a:t>
            </a:r>
          </a:p>
          <a:p>
            <a:pPr algn="ctr"/>
            <a:r>
              <a:rPr lang="en-IE" sz="2400" dirty="0">
                <a:latin typeface="Arial" panose="020B0604020202020204" pitchFamily="34" charset="0"/>
                <a:cs typeface="Arial" panose="020B0604020202020204" pitchFamily="34" charset="0"/>
              </a:rPr>
              <a:t>Let it fill you with laughter</a:t>
            </a:r>
          </a:p>
          <a:p>
            <a:pPr algn="ctr"/>
            <a:r>
              <a:rPr lang="en-IE" sz="2400" dirty="0">
                <a:latin typeface="Arial" panose="020B0604020202020204" pitchFamily="34" charset="0"/>
                <a:cs typeface="Arial" panose="020B0604020202020204" pitchFamily="34" charset="0"/>
              </a:rPr>
              <a:t>Bring you festive joy</a:t>
            </a:r>
          </a:p>
          <a:p>
            <a:pPr algn="ctr"/>
            <a:r>
              <a:rPr lang="en-IE" sz="2400" dirty="0">
                <a:latin typeface="Arial" panose="020B0604020202020204" pitchFamily="34" charset="0"/>
                <a:cs typeface="Arial" panose="020B0604020202020204" pitchFamily="34" charset="0"/>
              </a:rPr>
              <a:t>And a happy ever </a:t>
            </a:r>
            <a:r>
              <a:rPr lang="en-IE" sz="2400" dirty="0" smtClean="0">
                <a:latin typeface="Arial" panose="020B0604020202020204" pitchFamily="34" charset="0"/>
                <a:cs typeface="Arial" panose="020B0604020202020204" pitchFamily="34" charset="0"/>
              </a:rPr>
              <a:t>after</a:t>
            </a:r>
          </a:p>
          <a:p>
            <a:pPr algn="ctr"/>
            <a:endParaRPr lang="en-GB" dirty="0"/>
          </a:p>
          <a:p>
            <a:pPr algn="r"/>
            <a:r>
              <a:rPr lang="en-GB" dirty="0" smtClean="0"/>
              <a:t>By Chloe Mc </a:t>
            </a:r>
            <a:r>
              <a:rPr lang="en-GB" dirty="0" err="1" smtClean="0"/>
              <a:t>Gettigan</a:t>
            </a:r>
            <a:r>
              <a:rPr lang="en-GB" dirty="0"/>
              <a:t> </a:t>
            </a:r>
            <a:r>
              <a:rPr lang="en-GB" dirty="0" smtClean="0"/>
              <a:t>4</a:t>
            </a:r>
            <a:r>
              <a:rPr lang="en-GB" baseline="30000" dirty="0" smtClean="0"/>
              <a:t>th</a:t>
            </a:r>
            <a:r>
              <a:rPr lang="en-GB" dirty="0" smtClean="0"/>
              <a:t> Class</a:t>
            </a:r>
            <a:endParaRPr lang="en-IE" dirty="0"/>
          </a:p>
        </p:txBody>
      </p:sp>
    </p:spTree>
    <p:extLst>
      <p:ext uri="{BB962C8B-B14F-4D97-AF65-F5344CB8AC3E}">
        <p14:creationId xmlns:p14="http://schemas.microsoft.com/office/powerpoint/2010/main" val="2798448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Pacifico"/>
              </a:rPr>
              <a:t>My Lucky Christmas</a:t>
            </a: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I was down the road</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Next thing what did I see?</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 big red hat</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Oh, I wonder who it could be?</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The closer </a:t>
            </a:r>
            <a:r>
              <a:rPr kumimoji="0" lang="en-US" altLang="en-US" sz="11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i</a:t>
            </a: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got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I couldn't believe my eyes</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For it was only </a:t>
            </a:r>
            <a:r>
              <a:rPr kumimoji="0" lang="en-US" altLang="en-US" sz="11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santa</a:t>
            </a: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11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claus</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He was stuck in the snow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With only one boot on his toe</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I tried to push him out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With a big heave ho!</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The reindeer ran away</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There was only one wheel on the sleigh</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The elves came to help me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Oh thank God hip </a:t>
            </a:r>
            <a:r>
              <a:rPr kumimoji="0" lang="en-US" altLang="en-US" sz="11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hip</a:t>
            </a: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r>
              <a:rPr kumimoji="0" lang="en-US" altLang="en-US" sz="11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hip</a:t>
            </a: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hooray!</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Finally Santa got free</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He said a jolly thank you to me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I had the best Christmas ever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With my friends and family</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PS: I might get an extra present or two!</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endPar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By </a:t>
            </a:r>
            <a:r>
              <a:rPr kumimoji="0" lang="en-US" altLang="en-US" sz="1100" b="0"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Oisin</a:t>
            </a:r>
            <a:r>
              <a:rPr kumimoji="0" lang="en-US" altLang="en-US" sz="11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Gallagher</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a:r>
            <a:br>
              <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br>
            <a:endParaRPr kumimoji="0" lang="en-US" altLang="en-US" sz="205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p:txBody>
      </p:sp>
      <p:pic>
        <p:nvPicPr>
          <p:cNvPr id="5122" name="Picture 2" descr="https://lh3.googleusercontent.com/tqHDIBm4imcMRXw-WNEI9Q3pAveM1xq9Ja2mU35xb78MKRz-f3ORrgFq5P43H9hzYGg7CpFTPw9Yb1703SJnLcVDGSfGmdkCiUXd2COi2dMMJvSl48zLmQj-op_8AKgZ50Auipn_LH1MkJOTo_iS-CcDMCzvfxqcN9E7OM-MuiI9hm4uDDQtPLTstlle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10575925"/>
            <a:ext cx="5019675" cy="32670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448299" y="152399"/>
            <a:ext cx="6234689" cy="6524863"/>
          </a:xfrm>
          <a:prstGeom prst="rect">
            <a:avLst/>
          </a:prstGeom>
          <a:solidFill>
            <a:schemeClr val="bg1"/>
          </a:solidFill>
        </p:spPr>
        <p:txBody>
          <a:bodyPr wrap="square">
            <a:spAutoFit/>
          </a:bodyPr>
          <a:lstStyle/>
          <a:p>
            <a:pPr algn="ctr"/>
            <a:endParaRPr lang="en-GB" sz="2000" b="0" i="0" u="none" strike="noStrike" dirty="0" smtClean="0">
              <a:solidFill>
                <a:srgbClr val="000000"/>
              </a:solidFill>
              <a:effectLst/>
              <a:latin typeface="Little Miss Cursive" panose="02000605020000090004" pitchFamily="2" charset="0"/>
              <a:cs typeface="Arial" panose="020B0604020202020204" pitchFamily="34" charset="0"/>
            </a:endParaRPr>
          </a:p>
          <a:p>
            <a:pPr algn="ctr"/>
            <a:r>
              <a:rPr lang="en-GB" sz="2000" b="0" i="0" u="none" strike="noStrike" dirty="0" smtClean="0">
                <a:solidFill>
                  <a:srgbClr val="000000"/>
                </a:solidFill>
                <a:effectLst/>
                <a:latin typeface="Little Miss Cursive" panose="02000605020000090004" pitchFamily="2" charset="0"/>
                <a:cs typeface="Arial" panose="020B0604020202020204" pitchFamily="34" charset="0"/>
              </a:rPr>
              <a:t>My Lucky Christmas</a:t>
            </a:r>
            <a:r>
              <a:rPr lang="en-GB" sz="1400" dirty="0">
                <a:solidFill>
                  <a:srgbClr val="000000"/>
                </a:solidFill>
                <a:latin typeface="Little Miss Cursive" panose="02000605020000090004" pitchFamily="2" charset="0"/>
                <a:cs typeface="Arial" panose="020B0604020202020204" pitchFamily="34" charset="0"/>
              </a:rPr>
              <a:t> </a:t>
            </a:r>
            <a:r>
              <a:rPr lang="en-GB" sz="1400" dirty="0">
                <a:latin typeface="Arial" panose="020B0604020202020204" pitchFamily="34" charset="0"/>
                <a:cs typeface="Arial" panose="020B0604020202020204" pitchFamily="34" charset="0"/>
              </a:rPr>
              <a:t>By </a:t>
            </a:r>
            <a:r>
              <a:rPr lang="en-GB" sz="1400" dirty="0" err="1">
                <a:latin typeface="Arial" panose="020B0604020202020204" pitchFamily="34" charset="0"/>
                <a:cs typeface="Arial" panose="020B0604020202020204" pitchFamily="34" charset="0"/>
              </a:rPr>
              <a:t>Oisin</a:t>
            </a:r>
            <a:r>
              <a:rPr lang="en-GB" sz="1400" dirty="0">
                <a:latin typeface="Arial" panose="020B0604020202020204" pitchFamily="34" charset="0"/>
                <a:cs typeface="Arial" panose="020B0604020202020204" pitchFamily="34" charset="0"/>
              </a:rPr>
              <a:t> 3</a:t>
            </a:r>
            <a:r>
              <a:rPr lang="en-GB" sz="1400" baseline="30000" dirty="0">
                <a:latin typeface="Arial" panose="020B0604020202020204" pitchFamily="34" charset="0"/>
                <a:cs typeface="Arial" panose="020B0604020202020204" pitchFamily="34" charset="0"/>
              </a:rPr>
              <a:t>rd</a:t>
            </a:r>
            <a:r>
              <a:rPr lang="en-GB" sz="1400" dirty="0">
                <a:latin typeface="Arial" panose="020B0604020202020204" pitchFamily="34" charset="0"/>
                <a:cs typeface="Arial" panose="020B0604020202020204" pitchFamily="34" charset="0"/>
              </a:rPr>
              <a:t> class</a:t>
            </a:r>
            <a:endParaRPr lang="en-IE" sz="1400" dirty="0">
              <a:latin typeface="Arial" panose="020B0604020202020204" pitchFamily="34" charset="0"/>
              <a:cs typeface="Arial" panose="020B0604020202020204" pitchFamily="34" charset="0"/>
            </a:endParaRPr>
          </a:p>
          <a:p>
            <a:pPr algn="ctr"/>
            <a:endParaRPr lang="en-GB" sz="1400" b="0" dirty="0" smtClean="0">
              <a:effectLst/>
              <a:latin typeface="Little Miss Cursive" panose="02000605020000090004" pitchFamily="2" charset="0"/>
              <a:cs typeface="Arial" panose="020B0604020202020204" pitchFamily="34" charset="0"/>
            </a:endParaRPr>
          </a:p>
          <a:p>
            <a:pPr algn="ctr"/>
            <a:r>
              <a:rPr lang="en-GB" sz="1400" b="0" dirty="0" smtClean="0">
                <a:effectLst/>
                <a:latin typeface="Little Miss Cursive" panose="02000605020000090004" pitchFamily="2" charset="0"/>
                <a:cs typeface="Arial" panose="020B0604020202020204" pitchFamily="34" charset="0"/>
              </a:rPr>
              <a:t/>
            </a:r>
            <a:br>
              <a:rPr lang="en-GB" sz="1400" b="0" dirty="0" smtClean="0">
                <a:effectLst/>
                <a:latin typeface="Little Miss Cursive" panose="02000605020000090004" pitchFamily="2" charset="0"/>
                <a:cs typeface="Arial" panose="020B0604020202020204" pitchFamily="34" charset="0"/>
              </a:rPr>
            </a:br>
            <a:r>
              <a:rPr lang="en-GB" sz="1400" dirty="0">
                <a:solidFill>
                  <a:srgbClr val="000000"/>
                </a:solidFill>
                <a:latin typeface="Arial" panose="020B0604020202020204" pitchFamily="34" charset="0"/>
                <a:cs typeface="Arial" panose="020B0604020202020204" pitchFamily="34" charset="0"/>
              </a:rPr>
              <a:t>I was down the road</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Next thing what did I see?</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A big red hat</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Oh, I wonder who it could be?</a:t>
            </a:r>
            <a:endParaRPr lang="en-GB" sz="1400" b="0" dirty="0" smtClean="0">
              <a:effectLst/>
              <a:latin typeface="Arial" panose="020B0604020202020204" pitchFamily="34" charset="0"/>
              <a:cs typeface="Arial" panose="020B0604020202020204" pitchFamily="34" charset="0"/>
            </a:endParaRPr>
          </a:p>
          <a:p>
            <a:pPr algn="ctr"/>
            <a:r>
              <a:rPr lang="en-GB" sz="1400" b="0" dirty="0" smtClean="0">
                <a:effectLst/>
                <a:latin typeface="Arial" panose="020B0604020202020204" pitchFamily="34" charset="0"/>
                <a:cs typeface="Arial" panose="020B0604020202020204" pitchFamily="34" charset="0"/>
              </a:rPr>
              <a:t/>
            </a:r>
            <a:br>
              <a:rPr lang="en-GB" sz="1400" b="0" dirty="0" smtClean="0">
                <a:effectLst/>
                <a:latin typeface="Arial" panose="020B0604020202020204" pitchFamily="34" charset="0"/>
                <a:cs typeface="Arial" panose="020B0604020202020204" pitchFamily="34" charset="0"/>
              </a:rPr>
            </a:br>
            <a:r>
              <a:rPr lang="en-GB" sz="1400" dirty="0">
                <a:solidFill>
                  <a:srgbClr val="000000"/>
                </a:solidFill>
                <a:latin typeface="Arial" panose="020B0604020202020204" pitchFamily="34" charset="0"/>
                <a:cs typeface="Arial" panose="020B0604020202020204" pitchFamily="34" charset="0"/>
              </a:rPr>
              <a:t>The closer </a:t>
            </a:r>
            <a:r>
              <a:rPr lang="en-GB" sz="1400" dirty="0" smtClean="0">
                <a:solidFill>
                  <a:srgbClr val="000000"/>
                </a:solidFill>
                <a:latin typeface="Arial" panose="020B0604020202020204" pitchFamily="34" charset="0"/>
                <a:cs typeface="Arial" panose="020B0604020202020204" pitchFamily="34" charset="0"/>
              </a:rPr>
              <a:t>I </a:t>
            </a:r>
            <a:r>
              <a:rPr lang="en-GB" sz="1400" dirty="0">
                <a:solidFill>
                  <a:srgbClr val="000000"/>
                </a:solidFill>
                <a:latin typeface="Arial" panose="020B0604020202020204" pitchFamily="34" charset="0"/>
                <a:cs typeface="Arial" panose="020B0604020202020204" pitchFamily="34" charset="0"/>
              </a:rPr>
              <a:t>got </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I couldn't believe my eyes</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For it was only </a:t>
            </a:r>
            <a:r>
              <a:rPr lang="en-GB" sz="1400" dirty="0" smtClean="0">
                <a:solidFill>
                  <a:srgbClr val="000000"/>
                </a:solidFill>
                <a:latin typeface="Arial" panose="020B0604020202020204" pitchFamily="34" charset="0"/>
                <a:cs typeface="Arial" panose="020B0604020202020204" pitchFamily="34" charset="0"/>
              </a:rPr>
              <a:t>Santa Claus</a:t>
            </a:r>
            <a:endParaRPr lang="en-GB" sz="1400" b="0" dirty="0" smtClean="0">
              <a:effectLst/>
              <a:latin typeface="Arial" panose="020B0604020202020204" pitchFamily="34" charset="0"/>
              <a:cs typeface="Arial" panose="020B0604020202020204" pitchFamily="34" charset="0"/>
            </a:endParaRPr>
          </a:p>
          <a:p>
            <a:r>
              <a:rPr lang="en-GB" sz="1400" b="0" dirty="0" smtClean="0">
                <a:effectLst/>
                <a:latin typeface="Arial" panose="020B0604020202020204" pitchFamily="34" charset="0"/>
                <a:cs typeface="Arial" panose="020B0604020202020204" pitchFamily="34" charset="0"/>
              </a:rPr>
              <a:t/>
            </a:r>
            <a:br>
              <a:rPr lang="en-GB" sz="1400" b="0" dirty="0" smtClean="0">
                <a:effectLst/>
                <a:latin typeface="Arial" panose="020B0604020202020204" pitchFamily="34" charset="0"/>
                <a:cs typeface="Arial" panose="020B0604020202020204" pitchFamily="34" charset="0"/>
              </a:rPr>
            </a:br>
            <a:r>
              <a:rPr lang="en-GB" sz="1400" dirty="0">
                <a:solidFill>
                  <a:srgbClr val="000000"/>
                </a:solidFill>
                <a:latin typeface="Arial" panose="020B0604020202020204" pitchFamily="34" charset="0"/>
                <a:cs typeface="Arial" panose="020B0604020202020204" pitchFamily="34" charset="0"/>
              </a:rPr>
              <a:t>                                                     He was stuck in the snow </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With only one boot on his toe</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I tried to push him out </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With a big heave ho!</a:t>
            </a:r>
            <a:endParaRPr lang="en-GB" sz="1400" b="0" dirty="0" smtClean="0">
              <a:effectLst/>
              <a:latin typeface="Arial" panose="020B0604020202020204" pitchFamily="34" charset="0"/>
              <a:cs typeface="Arial" panose="020B0604020202020204" pitchFamily="34" charset="0"/>
            </a:endParaRPr>
          </a:p>
          <a:p>
            <a:pPr algn="ctr"/>
            <a:r>
              <a:rPr lang="en-GB" sz="1400" b="0" dirty="0" smtClean="0">
                <a:effectLst/>
                <a:latin typeface="Arial" panose="020B0604020202020204" pitchFamily="34" charset="0"/>
                <a:cs typeface="Arial" panose="020B0604020202020204" pitchFamily="34" charset="0"/>
              </a:rPr>
              <a:t/>
            </a:r>
            <a:br>
              <a:rPr lang="en-GB" sz="1400" b="0" dirty="0" smtClean="0">
                <a:effectLst/>
                <a:latin typeface="Arial" panose="020B0604020202020204" pitchFamily="34" charset="0"/>
                <a:cs typeface="Arial" panose="020B0604020202020204" pitchFamily="34" charset="0"/>
              </a:rPr>
            </a:br>
            <a:r>
              <a:rPr lang="en-GB" sz="1400" dirty="0">
                <a:solidFill>
                  <a:srgbClr val="000000"/>
                </a:solidFill>
                <a:latin typeface="Arial" panose="020B0604020202020204" pitchFamily="34" charset="0"/>
                <a:cs typeface="Arial" panose="020B0604020202020204" pitchFamily="34" charset="0"/>
              </a:rPr>
              <a:t>The reindeer ran away</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There was only one wheel on the sleigh</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The elves came to help me </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Oh thank God hip hip hip hooray!</a:t>
            </a:r>
            <a:endParaRPr lang="en-GB" sz="1400" b="0" dirty="0" smtClean="0">
              <a:effectLst/>
              <a:latin typeface="Arial" panose="020B0604020202020204" pitchFamily="34" charset="0"/>
              <a:cs typeface="Arial" panose="020B0604020202020204" pitchFamily="34" charset="0"/>
            </a:endParaRPr>
          </a:p>
          <a:p>
            <a:pPr algn="ctr"/>
            <a:r>
              <a:rPr lang="en-GB" sz="1400" b="0" dirty="0" smtClean="0">
                <a:effectLst/>
                <a:latin typeface="Arial" panose="020B0604020202020204" pitchFamily="34" charset="0"/>
                <a:cs typeface="Arial" panose="020B0604020202020204" pitchFamily="34" charset="0"/>
              </a:rPr>
              <a:t/>
            </a:r>
            <a:br>
              <a:rPr lang="en-GB" sz="1400" b="0" dirty="0" smtClean="0">
                <a:effectLst/>
                <a:latin typeface="Arial" panose="020B0604020202020204" pitchFamily="34" charset="0"/>
                <a:cs typeface="Arial" panose="020B0604020202020204" pitchFamily="34" charset="0"/>
              </a:rPr>
            </a:br>
            <a:r>
              <a:rPr lang="en-GB" sz="1400" dirty="0">
                <a:solidFill>
                  <a:srgbClr val="000000"/>
                </a:solidFill>
                <a:latin typeface="Arial" panose="020B0604020202020204" pitchFamily="34" charset="0"/>
                <a:cs typeface="Arial" panose="020B0604020202020204" pitchFamily="34" charset="0"/>
              </a:rPr>
              <a:t>Finally Santa got free</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He said a jolly thank you to me </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I had the best Christmas ever </a:t>
            </a:r>
            <a:endParaRPr lang="en-GB" sz="1400" b="0" dirty="0" smtClean="0">
              <a:effectLst/>
              <a:latin typeface="Arial" panose="020B0604020202020204" pitchFamily="34" charset="0"/>
              <a:cs typeface="Arial" panose="020B0604020202020204" pitchFamily="34" charset="0"/>
            </a:endParaRPr>
          </a:p>
          <a:p>
            <a:pPr algn="ctr"/>
            <a:r>
              <a:rPr lang="en-GB" sz="1400" dirty="0">
                <a:solidFill>
                  <a:srgbClr val="000000"/>
                </a:solidFill>
                <a:latin typeface="Arial" panose="020B0604020202020204" pitchFamily="34" charset="0"/>
                <a:cs typeface="Arial" panose="020B0604020202020204" pitchFamily="34" charset="0"/>
              </a:rPr>
              <a:t>With my friends and family</a:t>
            </a:r>
            <a:endParaRPr lang="en-GB" sz="1400" b="0" dirty="0" smtClean="0">
              <a:effectLst/>
              <a:latin typeface="Arial" panose="020B0604020202020204" pitchFamily="34" charset="0"/>
              <a:cs typeface="Arial" panose="020B0604020202020204" pitchFamily="34" charset="0"/>
            </a:endParaRPr>
          </a:p>
          <a:p>
            <a:r>
              <a:rPr lang="en-GB" sz="1400" b="0" dirty="0" smtClean="0">
                <a:effectLst/>
                <a:latin typeface="Arial" panose="020B0604020202020204" pitchFamily="34" charset="0"/>
                <a:cs typeface="Arial" panose="020B0604020202020204" pitchFamily="34" charset="0"/>
              </a:rPr>
              <a:t/>
            </a:r>
            <a:br>
              <a:rPr lang="en-GB" sz="1400" b="0" dirty="0" smtClean="0">
                <a:effectLst/>
                <a:latin typeface="Arial" panose="020B0604020202020204" pitchFamily="34" charset="0"/>
                <a:cs typeface="Arial" panose="020B0604020202020204" pitchFamily="34" charset="0"/>
              </a:rPr>
            </a:br>
            <a:r>
              <a:rPr lang="en-GB" sz="1400" dirty="0">
                <a:solidFill>
                  <a:srgbClr val="000000"/>
                </a:solidFill>
                <a:latin typeface="Arial" panose="020B0604020202020204" pitchFamily="34" charset="0"/>
                <a:cs typeface="Arial" panose="020B0604020202020204" pitchFamily="34" charset="0"/>
              </a:rPr>
              <a:t>                                        PS: I might get an extra present or two</a:t>
            </a:r>
            <a:r>
              <a:rPr lang="en-GB" sz="1400" dirty="0" smtClean="0">
                <a:solidFill>
                  <a:srgbClr val="000000"/>
                </a:solidFill>
                <a:latin typeface="Arial" panose="020B0604020202020204" pitchFamily="34" charset="0"/>
                <a:cs typeface="Arial" panose="020B0604020202020204" pitchFamily="34" charset="0"/>
              </a:rPr>
              <a:t>!</a:t>
            </a:r>
            <a:endParaRPr lang="en-IE" sz="1400" dirty="0">
              <a:latin typeface="Arial" panose="020B0604020202020204" pitchFamily="34" charset="0"/>
              <a:cs typeface="Arial" panose="020B0604020202020204" pitchFamily="34" charset="0"/>
            </a:endParaRPr>
          </a:p>
        </p:txBody>
      </p:sp>
      <p:pic>
        <p:nvPicPr>
          <p:cNvPr id="5128" name="Picture 8" descr="Santa Clothes clipart. Free download transparent .PNG | Creazil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922" y="770957"/>
            <a:ext cx="4489078" cy="5592547"/>
          </a:xfrm>
          <a:prstGeom prst="rect">
            <a:avLst/>
          </a:prstGeom>
          <a:solidFill>
            <a:schemeClr val="bg1"/>
          </a:solidFill>
          <a:extLst/>
        </p:spPr>
      </p:pic>
    </p:spTree>
    <p:extLst>
      <p:ext uri="{BB962C8B-B14F-4D97-AF65-F5344CB8AC3E}">
        <p14:creationId xmlns:p14="http://schemas.microsoft.com/office/powerpoint/2010/main" val="2635165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48000" y="9603"/>
            <a:ext cx="6096000" cy="5861092"/>
          </a:xfrm>
          <a:prstGeom prst="rect">
            <a:avLst/>
          </a:prstGeom>
        </p:spPr>
        <p:txBody>
          <a:bodyPr>
            <a:spAutoFit/>
          </a:bodyPr>
          <a:lstStyle/>
          <a:p>
            <a:pPr algn="ctr">
              <a:lnSpc>
                <a:spcPct val="115000"/>
              </a:lnSpc>
              <a:spcAft>
                <a:spcPts val="100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Christmas Acrostic Poem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By Claire O’ Doherty</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3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t>
            </a:r>
            <a:r>
              <a:rPr lang="en-GB" sz="1600" dirty="0">
                <a:latin typeface="Calibri" panose="020F0502020204030204" pitchFamily="34" charset="0"/>
                <a:ea typeface="Calibri" panose="020F0502020204030204" pitchFamily="34" charset="0"/>
                <a:cs typeface="Times New Roman" panose="02020603050405020304" pitchFamily="18" charset="0"/>
              </a:rPr>
              <a:t>urrying to get to bed,</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3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
            </a:r>
            <a:r>
              <a:rPr lang="en-GB" sz="1600" dirty="0">
                <a:latin typeface="Calibri" panose="020F0502020204030204" pitchFamily="34" charset="0"/>
                <a:ea typeface="Calibri" panose="020F0502020204030204" pitchFamily="34" charset="0"/>
                <a:cs typeface="Times New Roman" panose="02020603050405020304" pitchFamily="18" charset="0"/>
              </a:rPr>
              <a:t>eading “</a:t>
            </a:r>
            <a:r>
              <a:rPr lang="en-GB" sz="1600" dirty="0" err="1">
                <a:latin typeface="Calibri" panose="020F0502020204030204" pitchFamily="34" charset="0"/>
                <a:ea typeface="Calibri" panose="020F0502020204030204" pitchFamily="34" charset="0"/>
                <a:cs typeface="Times New Roman" panose="02020603050405020304" pitchFamily="18" charset="0"/>
              </a:rPr>
              <a:t>t’was</a:t>
            </a:r>
            <a:r>
              <a:rPr lang="en-GB" sz="1600" dirty="0">
                <a:latin typeface="Calibri" panose="020F0502020204030204" pitchFamily="34" charset="0"/>
                <a:ea typeface="Calibri" panose="020F0502020204030204" pitchFamily="34" charset="0"/>
                <a:cs typeface="Times New Roman" panose="02020603050405020304" pitchFamily="18" charset="0"/>
              </a:rPr>
              <a:t> the night before Christmas”,</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3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a:t>
            </a:r>
            <a:r>
              <a:rPr lang="en-GB" sz="1600" dirty="0">
                <a:latin typeface="Calibri" panose="020F0502020204030204" pitchFamily="34" charset="0"/>
                <a:ea typeface="Calibri" panose="020F0502020204030204" pitchFamily="34" charset="0"/>
                <a:cs typeface="Times New Roman" panose="02020603050405020304" pitchFamily="18" charset="0"/>
              </a:rPr>
              <a:t>cicles falling on the window ledge,</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3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t>
            </a:r>
            <a:r>
              <a:rPr lang="en-GB" sz="1600" dirty="0">
                <a:latin typeface="Calibri" panose="020F0502020204030204" pitchFamily="34" charset="0"/>
                <a:ea typeface="Calibri" panose="020F0502020204030204" pitchFamily="34" charset="0"/>
                <a:cs typeface="Times New Roman" panose="02020603050405020304" pitchFamily="18" charset="0"/>
              </a:rPr>
              <a:t>tockings hanging on the fireplace,</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3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t>
            </a:r>
            <a:r>
              <a:rPr lang="en-GB" sz="1600" dirty="0">
                <a:latin typeface="Calibri" panose="020F0502020204030204" pitchFamily="34" charset="0"/>
                <a:ea typeface="Calibri" panose="020F0502020204030204" pitchFamily="34" charset="0"/>
                <a:cs typeface="Times New Roman" panose="02020603050405020304" pitchFamily="18" charset="0"/>
              </a:rPr>
              <a:t>asty bites ready for Santa,</a:t>
            </a:r>
            <a:r>
              <a:rPr lang="en-GB" sz="105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t>
            </a:r>
            <a:r>
              <a:rPr lang="en-GB" sz="1600" dirty="0">
                <a:latin typeface="Calibri" panose="020F0502020204030204" pitchFamily="34" charset="0"/>
                <a:ea typeface="Calibri" panose="020F0502020204030204" pitchFamily="34" charset="0"/>
                <a:cs typeface="Times New Roman" panose="02020603050405020304" pitchFamily="18" charset="0"/>
              </a:rPr>
              <a:t>ince pies on the tray,</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3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a:t>
            </a:r>
            <a:r>
              <a:rPr lang="en-GB" sz="1600" dirty="0">
                <a:latin typeface="Calibri" panose="020F0502020204030204" pitchFamily="34" charset="0"/>
                <a:ea typeface="Calibri" panose="020F0502020204030204" pitchFamily="34" charset="0"/>
                <a:cs typeface="Times New Roman" panose="02020603050405020304" pitchFamily="18" charset="0"/>
              </a:rPr>
              <a:t>nd the streets in a white blanket of snow,</a:t>
            </a:r>
            <a:endParaRPr lang="en-IE"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3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t>
            </a:r>
            <a:r>
              <a:rPr lang="en-GB" sz="1600" dirty="0">
                <a:latin typeface="Calibri" panose="020F0502020204030204" pitchFamily="34" charset="0"/>
                <a:ea typeface="Calibri" panose="020F0502020204030204" pitchFamily="34" charset="0"/>
                <a:cs typeface="Times New Roman" panose="02020603050405020304" pitchFamily="18" charset="0"/>
              </a:rPr>
              <a:t>anta Claus is on his way!</a:t>
            </a:r>
            <a:endParaRPr lang="en-IE"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80" name="Picture 12" descr="Premium Vector | Christmas cartoons clip art. christmas sock clipart  illu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61175" y="703634"/>
            <a:ext cx="4148203" cy="54507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956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2735" y="2631032"/>
            <a:ext cx="6977831" cy="3416320"/>
          </a:xfrm>
          <a:prstGeom prst="rect">
            <a:avLst/>
          </a:prstGeom>
          <a:solidFill>
            <a:schemeClr val="bg1"/>
          </a:solidFill>
        </p:spPr>
        <p:txBody>
          <a:bodyPr wrap="square">
            <a:spAutoFit/>
          </a:bodyPr>
          <a:lstStyle/>
          <a:p>
            <a:pPr algn="ctr"/>
            <a:r>
              <a:rPr lang="en-IE" sz="2400" dirty="0">
                <a:latin typeface="Arial" panose="020B0604020202020204" pitchFamily="34" charset="0"/>
                <a:cs typeface="Arial" panose="020B0604020202020204" pitchFamily="34" charset="0"/>
              </a:rPr>
              <a:t>On Christmas Eve</a:t>
            </a:r>
            <a:r>
              <a:rPr lang="en-IE" sz="2400" dirty="0" smtClean="0">
                <a:latin typeface="Arial" panose="020B0604020202020204" pitchFamily="34" charset="0"/>
                <a:cs typeface="Arial" panose="020B0604020202020204" pitchFamily="34" charset="0"/>
              </a:rPr>
              <a:t>, I am always so </a:t>
            </a:r>
            <a:r>
              <a:rPr lang="en-IE" sz="2400" dirty="0">
                <a:latin typeface="Arial" panose="020B0604020202020204" pitchFamily="34" charset="0"/>
                <a:cs typeface="Arial" panose="020B0604020202020204" pitchFamily="34" charset="0"/>
              </a:rPr>
              <a:t>happy</a:t>
            </a:r>
            <a:r>
              <a:rPr lang="en-IE" sz="2400" dirty="0" smtClean="0">
                <a:latin typeface="Arial" panose="020B0604020202020204" pitchFamily="34" charset="0"/>
                <a:cs typeface="Arial" panose="020B0604020202020204" pitchFamily="34" charset="0"/>
              </a:rPr>
              <a:t>.</a:t>
            </a:r>
          </a:p>
          <a:p>
            <a:pPr algn="ctr"/>
            <a:r>
              <a:rPr lang="en-IE" sz="2400" dirty="0" smtClean="0">
                <a:latin typeface="Arial" panose="020B0604020202020204" pitchFamily="34" charset="0"/>
                <a:cs typeface="Arial" panose="020B0604020202020204" pitchFamily="34" charset="0"/>
              </a:rPr>
              <a:t>It is </a:t>
            </a:r>
            <a:r>
              <a:rPr lang="en-IE" sz="2400" dirty="0">
                <a:latin typeface="Arial" panose="020B0604020202020204" pitchFamily="34" charset="0"/>
                <a:cs typeface="Arial" panose="020B0604020202020204" pitchFamily="34" charset="0"/>
              </a:rPr>
              <a:t>so </a:t>
            </a:r>
            <a:r>
              <a:rPr lang="en-IE" sz="2400" dirty="0" smtClean="0">
                <a:latin typeface="Arial" panose="020B0604020202020204" pitchFamily="34" charset="0"/>
                <a:cs typeface="Arial" panose="020B0604020202020204" pitchFamily="34" charset="0"/>
              </a:rPr>
              <a:t>much fun.</a:t>
            </a:r>
          </a:p>
          <a:p>
            <a:pPr algn="ctr"/>
            <a:r>
              <a:rPr lang="en-GB" sz="2400" dirty="0" smtClean="0">
                <a:latin typeface="Arial" panose="020B0604020202020204" pitchFamily="34" charset="0"/>
                <a:cs typeface="Arial" panose="020B0604020202020204" pitchFamily="34" charset="0"/>
              </a:rPr>
              <a:t>The Christmas tree is up.</a:t>
            </a:r>
          </a:p>
          <a:p>
            <a:pPr algn="ctr"/>
            <a:r>
              <a:rPr lang="en-GB" sz="2400" dirty="0" smtClean="0">
                <a:latin typeface="Arial" panose="020B0604020202020204" pitchFamily="34" charset="0"/>
                <a:cs typeface="Arial" panose="020B0604020202020204" pitchFamily="34" charset="0"/>
              </a:rPr>
              <a:t>Mum, dad, Lewis and I all put up the Christmas tree</a:t>
            </a:r>
          </a:p>
          <a:p>
            <a:pPr algn="ctr"/>
            <a:r>
              <a:rPr lang="en-GB" sz="2400" dirty="0" smtClean="0">
                <a:latin typeface="Arial" panose="020B0604020202020204" pitchFamily="34" charset="0"/>
                <a:cs typeface="Arial" panose="020B0604020202020204" pitchFamily="34" charset="0"/>
              </a:rPr>
              <a:t>The lights are twinkling on the tree</a:t>
            </a:r>
          </a:p>
          <a:p>
            <a:pPr algn="ctr"/>
            <a:r>
              <a:rPr lang="en-GB" sz="2400" dirty="0" smtClean="0">
                <a:latin typeface="Arial" panose="020B0604020202020204" pitchFamily="34" charset="0"/>
                <a:cs typeface="Arial" panose="020B0604020202020204" pitchFamily="34" charset="0"/>
              </a:rPr>
              <a:t>I am waiting hard for Santa to come.</a:t>
            </a:r>
          </a:p>
          <a:p>
            <a:pPr algn="ctr"/>
            <a:r>
              <a:rPr lang="en-GB" sz="2400" dirty="0" smtClean="0">
                <a:latin typeface="Arial" panose="020B0604020202020204" pitchFamily="34" charset="0"/>
                <a:cs typeface="Arial" panose="020B0604020202020204" pitchFamily="34" charset="0"/>
              </a:rPr>
              <a:t>I leave cookies and milk and carrots for Rudolph,</a:t>
            </a:r>
          </a:p>
          <a:p>
            <a:pPr algn="ctr"/>
            <a:r>
              <a:rPr lang="en-GB" sz="2400" dirty="0" smtClean="0">
                <a:latin typeface="Arial" panose="020B0604020202020204" pitchFamily="34" charset="0"/>
                <a:cs typeface="Arial" panose="020B0604020202020204" pitchFamily="34" charset="0"/>
              </a:rPr>
              <a:t>Santa is the best.</a:t>
            </a:r>
            <a:endParaRPr lang="en-IE" sz="2400" dirty="0">
              <a:latin typeface="Arial" panose="020B0604020202020204" pitchFamily="34" charset="0"/>
              <a:cs typeface="Arial" panose="020B0604020202020204" pitchFamily="34" charset="0"/>
            </a:endParaRPr>
          </a:p>
        </p:txBody>
      </p:sp>
      <p:sp>
        <p:nvSpPr>
          <p:cNvPr id="2" name="Rectangle 1"/>
          <p:cNvSpPr/>
          <p:nvPr/>
        </p:nvSpPr>
        <p:spPr>
          <a:xfrm>
            <a:off x="2847076" y="774641"/>
            <a:ext cx="5862310"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latin typeface="Bubble Bobble" panose="02000500000000000000" pitchFamily="50" charset="0"/>
                <a:cs typeface="Arial" panose="020B0604020202020204" pitchFamily="34" charset="0"/>
              </a:rPr>
              <a:t>Christmas Eve </a:t>
            </a:r>
            <a:r>
              <a:rPr lang="en-US" sz="2000" b="0" cap="none" spc="0" dirty="0" smtClean="0">
                <a:ln w="0"/>
                <a:solidFill>
                  <a:schemeClr val="tx1"/>
                </a:solidFill>
                <a:effectLst>
                  <a:outerShdw blurRad="38100" dist="19050" dir="2700000" algn="tl" rotWithShape="0">
                    <a:schemeClr val="dk1">
                      <a:alpha val="40000"/>
                    </a:schemeClr>
                  </a:outerShdw>
                </a:effectLst>
                <a:latin typeface="Bubble Bobble" panose="02000500000000000000" pitchFamily="50" charset="0"/>
                <a:cs typeface="Arial" panose="020B0604020202020204" pitchFamily="34" charset="0"/>
              </a:rPr>
              <a:t>by Molly, 1</a:t>
            </a:r>
            <a:r>
              <a:rPr lang="en-US" sz="2000" b="0" cap="none" spc="0" baseline="30000" dirty="0" smtClean="0">
                <a:ln w="0"/>
                <a:solidFill>
                  <a:schemeClr val="tx1"/>
                </a:solidFill>
                <a:effectLst>
                  <a:outerShdw blurRad="38100" dist="19050" dir="2700000" algn="tl" rotWithShape="0">
                    <a:schemeClr val="dk1">
                      <a:alpha val="40000"/>
                    </a:schemeClr>
                  </a:outerShdw>
                </a:effectLst>
                <a:latin typeface="Bubble Bobble" panose="02000500000000000000" pitchFamily="50" charset="0"/>
                <a:cs typeface="Arial" panose="020B0604020202020204" pitchFamily="34" charset="0"/>
              </a:rPr>
              <a:t>st</a:t>
            </a:r>
            <a:r>
              <a:rPr lang="en-US" sz="2000" b="0" cap="none" spc="0" dirty="0" smtClean="0">
                <a:ln w="0"/>
                <a:solidFill>
                  <a:schemeClr val="tx1"/>
                </a:solidFill>
                <a:effectLst>
                  <a:outerShdw blurRad="38100" dist="19050" dir="2700000" algn="tl" rotWithShape="0">
                    <a:schemeClr val="dk1">
                      <a:alpha val="40000"/>
                    </a:schemeClr>
                  </a:outerShdw>
                </a:effectLst>
                <a:latin typeface="Bubble Bobble" panose="02000500000000000000" pitchFamily="50" charset="0"/>
                <a:cs typeface="Arial" panose="020B0604020202020204" pitchFamily="34" charset="0"/>
              </a:rPr>
              <a:t> class</a:t>
            </a:r>
            <a:endParaRPr lang="en-US" sz="2000" b="0" cap="none" spc="0" dirty="0">
              <a:ln w="0"/>
              <a:solidFill>
                <a:schemeClr val="tx1"/>
              </a:solidFill>
              <a:effectLst>
                <a:outerShdw blurRad="38100" dist="19050" dir="2700000" algn="tl" rotWithShape="0">
                  <a:schemeClr val="dk1">
                    <a:alpha val="40000"/>
                  </a:schemeClr>
                </a:outerShdw>
              </a:effectLst>
              <a:latin typeface="Bubble Bobble" panose="02000500000000000000" pitchFamily="50" charset="0"/>
              <a:cs typeface="Arial" panose="020B0604020202020204" pitchFamily="34" charset="0"/>
            </a:endParaRPr>
          </a:p>
        </p:txBody>
      </p:sp>
    </p:spTree>
    <p:extLst>
      <p:ext uri="{BB962C8B-B14F-4D97-AF65-F5344CB8AC3E}">
        <p14:creationId xmlns:p14="http://schemas.microsoft.com/office/powerpoint/2010/main" val="1532819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81502" y="663560"/>
            <a:ext cx="4250987" cy="5723618"/>
          </a:xfrm>
          <a:prstGeom prst="rect">
            <a:avLst/>
          </a:prstGeom>
          <a:solidFill>
            <a:schemeClr val="tx1"/>
          </a:solidFill>
        </p:spPr>
        <p:txBody>
          <a:bodyPr wrap="square">
            <a:spAutoFit/>
          </a:bodyPr>
          <a:lstStyle/>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S-A-N-T-A</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Who laughs this </a:t>
            </a:r>
            <a:r>
              <a:rPr lang="en-IE" sz="1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way!</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HO-HO-HO</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S-A-N-T-A</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Who drives his sleigh </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Through the </a:t>
            </a:r>
            <a:r>
              <a:rPr lang="en-IE" sz="1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snow!</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S-A-N-T-A</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His hair is white.</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His nose is red. </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He wears a hat </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Over his head.</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Who brings fun for girls and </a:t>
            </a:r>
            <a:r>
              <a:rPr lang="en-IE" sz="1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boys?</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S-A-N-T-A</a:t>
            </a:r>
            <a:endPar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1000"/>
              </a:spcAft>
            </a:pPr>
            <a:r>
              <a:rPr lang="en-IE"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By ELLIE WILKIN</a:t>
            </a:r>
            <a:endParaRPr lang="en-IE" sz="1600" b="1" dirty="0">
              <a:solidFill>
                <a:schemeClr val="bg1"/>
              </a:solidFill>
            </a:endParaRPr>
          </a:p>
        </p:txBody>
      </p:sp>
      <p:pic>
        <p:nvPicPr>
          <p:cNvPr id="9" name="Picture 8" descr="Antique Christmas &lt;strong&gt;Santa&lt;/strong&gt; Postcards and Vintage Illustrat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174" y="1329902"/>
            <a:ext cx="3093590" cy="4459228"/>
          </a:xfrm>
          <a:prstGeom prst="rect">
            <a:avLst/>
          </a:prstGeom>
          <a:solidFill>
            <a:srgbClr val="FF0000"/>
          </a:solid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188204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7094" y="1726163"/>
            <a:ext cx="8696131" cy="4339650"/>
          </a:xfrm>
          <a:prstGeom prst="rect">
            <a:avLst/>
          </a:prstGeom>
        </p:spPr>
        <p:txBody>
          <a:bodyPr wrap="square">
            <a:spAutoFit/>
          </a:bodyPr>
          <a:lstStyle/>
          <a:p>
            <a:pPr algn="ctr"/>
            <a:r>
              <a:rPr lang="en-GB" sz="3600" b="0" i="0" u="none" strike="noStrike" dirty="0" smtClean="0">
                <a:solidFill>
                  <a:srgbClr val="000000"/>
                </a:solidFill>
                <a:effectLst/>
                <a:latin typeface="Pacifico"/>
              </a:rPr>
              <a:t>Things At Christmas</a:t>
            </a:r>
          </a:p>
          <a:p>
            <a:pPr algn="ctr"/>
            <a:endParaRPr lang="en-GB" b="0" dirty="0" smtClean="0">
              <a:effectLst/>
            </a:endParaRPr>
          </a:p>
          <a:p>
            <a:pPr algn="ctr"/>
            <a:r>
              <a:rPr lang="en-GB" dirty="0">
                <a:solidFill>
                  <a:srgbClr val="000000"/>
                </a:solidFill>
                <a:latin typeface="Arial" panose="020B0604020202020204" pitchFamily="34" charset="0"/>
              </a:rPr>
              <a:t>Snowflakes falling from the sky </a:t>
            </a:r>
            <a:endParaRPr lang="en-GB" dirty="0" smtClean="0">
              <a:solidFill>
                <a:srgbClr val="000000"/>
              </a:solidFill>
              <a:latin typeface="Arial" panose="020B0604020202020204" pitchFamily="34" charset="0"/>
            </a:endParaRPr>
          </a:p>
          <a:p>
            <a:pPr algn="ctr"/>
            <a:r>
              <a:rPr lang="en-GB" dirty="0" smtClean="0">
                <a:solidFill>
                  <a:srgbClr val="000000"/>
                </a:solidFill>
                <a:latin typeface="Arial" panose="020B0604020202020204" pitchFamily="34" charset="0"/>
              </a:rPr>
              <a:t>is </a:t>
            </a:r>
            <a:r>
              <a:rPr lang="en-GB" dirty="0">
                <a:solidFill>
                  <a:srgbClr val="000000"/>
                </a:solidFill>
                <a:latin typeface="Arial" panose="020B0604020202020204" pitchFamily="34" charset="0"/>
              </a:rPr>
              <a:t>so nice and we get to play in the snow</a:t>
            </a:r>
            <a:r>
              <a:rPr lang="en-GB" dirty="0" smtClean="0">
                <a:solidFill>
                  <a:srgbClr val="000000"/>
                </a:solidFill>
                <a:latin typeface="Arial" panose="020B0604020202020204" pitchFamily="34" charset="0"/>
              </a:rPr>
              <a:t>.</a:t>
            </a:r>
          </a:p>
          <a:p>
            <a:pPr algn="ctr"/>
            <a:r>
              <a:rPr lang="en-GB" dirty="0" smtClean="0">
                <a:solidFill>
                  <a:srgbClr val="000000"/>
                </a:solidFill>
                <a:latin typeface="Arial" panose="020B0604020202020204" pitchFamily="34" charset="0"/>
              </a:rPr>
              <a:t>It </a:t>
            </a:r>
            <a:r>
              <a:rPr lang="en-GB" dirty="0">
                <a:solidFill>
                  <a:srgbClr val="000000"/>
                </a:solidFill>
                <a:latin typeface="Arial" panose="020B0604020202020204" pitchFamily="34" charset="0"/>
              </a:rPr>
              <a:t>is great when you get to do Christmas shopping</a:t>
            </a:r>
            <a:r>
              <a:rPr lang="en-GB" dirty="0" smtClean="0">
                <a:solidFill>
                  <a:srgbClr val="000000"/>
                </a:solidFill>
                <a:latin typeface="Arial" panose="020B0604020202020204" pitchFamily="34" charset="0"/>
              </a:rPr>
              <a:t>.</a:t>
            </a:r>
          </a:p>
          <a:p>
            <a:pPr algn="ctr"/>
            <a:r>
              <a:rPr lang="en-GB" dirty="0" smtClean="0">
                <a:solidFill>
                  <a:srgbClr val="000000"/>
                </a:solidFill>
                <a:latin typeface="Arial" panose="020B0604020202020204" pitchFamily="34" charset="0"/>
              </a:rPr>
              <a:t>Something </a:t>
            </a:r>
            <a:r>
              <a:rPr lang="en-GB" dirty="0">
                <a:solidFill>
                  <a:srgbClr val="000000"/>
                </a:solidFill>
                <a:latin typeface="Arial" panose="020B0604020202020204" pitchFamily="34" charset="0"/>
              </a:rPr>
              <a:t>that is great about Christmas is the elves</a:t>
            </a:r>
            <a:r>
              <a:rPr lang="en-GB" dirty="0" smtClean="0">
                <a:solidFill>
                  <a:srgbClr val="000000"/>
                </a:solidFill>
                <a:latin typeface="Arial" panose="020B0604020202020204" pitchFamily="34" charset="0"/>
              </a:rPr>
              <a:t>.</a:t>
            </a:r>
          </a:p>
          <a:p>
            <a:pPr algn="ctr"/>
            <a:r>
              <a:rPr lang="en-GB" dirty="0" smtClean="0">
                <a:solidFill>
                  <a:srgbClr val="000000"/>
                </a:solidFill>
                <a:latin typeface="Arial" panose="020B0604020202020204" pitchFamily="34" charset="0"/>
              </a:rPr>
              <a:t>They </a:t>
            </a:r>
            <a:r>
              <a:rPr lang="en-GB" dirty="0">
                <a:solidFill>
                  <a:srgbClr val="000000"/>
                </a:solidFill>
                <a:latin typeface="Arial" panose="020B0604020202020204" pitchFamily="34" charset="0"/>
              </a:rPr>
              <a:t>make lots of trouble </a:t>
            </a:r>
            <a:endParaRPr lang="en-GB" dirty="0" smtClean="0">
              <a:solidFill>
                <a:srgbClr val="000000"/>
              </a:solidFill>
              <a:latin typeface="Arial" panose="020B0604020202020204" pitchFamily="34" charset="0"/>
            </a:endParaRPr>
          </a:p>
          <a:p>
            <a:pPr algn="ctr"/>
            <a:r>
              <a:rPr lang="en-GB" dirty="0" smtClean="0">
                <a:solidFill>
                  <a:srgbClr val="000000"/>
                </a:solidFill>
                <a:latin typeface="Arial" panose="020B0604020202020204" pitchFamily="34" charset="0"/>
              </a:rPr>
              <a:t>and </a:t>
            </a:r>
            <a:r>
              <a:rPr lang="en-GB" dirty="0">
                <a:solidFill>
                  <a:srgbClr val="000000"/>
                </a:solidFill>
                <a:latin typeface="Arial" panose="020B0604020202020204" pitchFamily="34" charset="0"/>
              </a:rPr>
              <a:t>waiting </a:t>
            </a:r>
            <a:r>
              <a:rPr lang="en-GB" dirty="0" smtClean="0">
                <a:solidFill>
                  <a:srgbClr val="000000"/>
                </a:solidFill>
                <a:latin typeface="Arial" panose="020B0604020202020204" pitchFamily="34" charset="0"/>
              </a:rPr>
              <a:t>on Christmas </a:t>
            </a:r>
            <a:r>
              <a:rPr lang="en-GB" dirty="0">
                <a:solidFill>
                  <a:srgbClr val="000000"/>
                </a:solidFill>
                <a:latin typeface="Arial" panose="020B0604020202020204" pitchFamily="34" charset="0"/>
              </a:rPr>
              <a:t>Eve is so exciting</a:t>
            </a:r>
            <a:r>
              <a:rPr lang="en-GB" dirty="0" smtClean="0">
                <a:solidFill>
                  <a:srgbClr val="000000"/>
                </a:solidFill>
                <a:latin typeface="Arial" panose="020B0604020202020204" pitchFamily="34" charset="0"/>
              </a:rPr>
              <a:t>.</a:t>
            </a:r>
          </a:p>
          <a:p>
            <a:pPr algn="ctr"/>
            <a:r>
              <a:rPr lang="en-GB" dirty="0" smtClean="0">
                <a:solidFill>
                  <a:srgbClr val="000000"/>
                </a:solidFill>
                <a:latin typeface="Arial" panose="020B0604020202020204" pitchFamily="34" charset="0"/>
              </a:rPr>
              <a:t>Christmas </a:t>
            </a:r>
            <a:r>
              <a:rPr lang="en-GB" dirty="0">
                <a:solidFill>
                  <a:srgbClr val="000000"/>
                </a:solidFill>
                <a:latin typeface="Arial" panose="020B0604020202020204" pitchFamily="34" charset="0"/>
              </a:rPr>
              <a:t>is the best</a:t>
            </a:r>
            <a:r>
              <a:rPr lang="en-GB" dirty="0" smtClean="0">
                <a:solidFill>
                  <a:srgbClr val="000000"/>
                </a:solidFill>
                <a:latin typeface="Arial" panose="020B0604020202020204" pitchFamily="34" charset="0"/>
              </a:rPr>
              <a:t>!</a:t>
            </a:r>
          </a:p>
          <a:p>
            <a:pPr algn="ctr"/>
            <a:endParaRPr lang="en-GB" b="0" dirty="0">
              <a:solidFill>
                <a:srgbClr val="000000"/>
              </a:solidFill>
              <a:effectLst/>
              <a:latin typeface="Arial" panose="020B0604020202020204" pitchFamily="34" charset="0"/>
            </a:endParaRPr>
          </a:p>
          <a:p>
            <a:pPr algn="ctr"/>
            <a:endParaRPr lang="en-GB" b="0" dirty="0" smtClean="0">
              <a:effectLst/>
            </a:endParaRPr>
          </a:p>
          <a:p>
            <a:pPr algn="ctr"/>
            <a:r>
              <a:rPr lang="en-GB" sz="2400" b="0" i="0" u="none" strike="noStrike" dirty="0" smtClean="0">
                <a:solidFill>
                  <a:srgbClr val="000000"/>
                </a:solidFill>
                <a:effectLst/>
                <a:latin typeface="Arial" panose="020B0604020202020204" pitchFamily="34" charset="0"/>
              </a:rPr>
              <a:t>By Francesca </a:t>
            </a:r>
            <a:endParaRPr lang="en-GB" b="0" dirty="0" smtClean="0">
              <a:effectLst/>
            </a:endParaRPr>
          </a:p>
          <a:p>
            <a:r>
              <a:rPr lang="en-GB" dirty="0" smtClean="0"/>
              <a:t/>
            </a:r>
            <a:br>
              <a:rPr lang="en-GB" dirty="0" smtClean="0"/>
            </a:br>
            <a:endParaRPr lang="en-IE" dirty="0"/>
          </a:p>
        </p:txBody>
      </p:sp>
      <p:pic>
        <p:nvPicPr>
          <p:cNvPr id="4098" name="Picture 2" descr="https://lh3.googleusercontent.com/I10mjLzzUzwMragPM4nCBo7ngeTra9RS3l8bnV4_zq5S04OIuH8rTbufkYeGWT72ZGsipePjRdoHTJEGsGsbjmInmAVZVkFterScGk0fJaD0oCbpgN4GBzm1tUjbWOl8aExYMnmd8UYjSMuCdcROAAmHZJ_U3peAhbNOT_xksiA3lgyY8YqX32l1gcerr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67" y="1884784"/>
            <a:ext cx="3866682" cy="34202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9934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46451" y="539150"/>
            <a:ext cx="6096000" cy="6163226"/>
          </a:xfrm>
          <a:prstGeom prst="rect">
            <a:avLst/>
          </a:prstGeom>
        </p:spPr>
        <p:txBody>
          <a:bodyPr anchor="ctr">
            <a:spAutoFit/>
          </a:bodyPr>
          <a:lstStyle/>
          <a:p>
            <a:pPr algn="ctr">
              <a:spcAft>
                <a:spcPts val="300"/>
              </a:spcAft>
            </a:pPr>
            <a:r>
              <a:rPr lang="en-GB" sz="3200" b="0" i="0" u="none" strike="noStrike" dirty="0" smtClean="0">
                <a:solidFill>
                  <a:srgbClr val="000000"/>
                </a:solidFill>
                <a:effectLst/>
                <a:latin typeface="Pacifico"/>
              </a:rPr>
              <a:t>A Christmas Poem</a:t>
            </a:r>
            <a:endParaRPr lang="en-GB" b="0" dirty="0" smtClean="0">
              <a:effectLst/>
            </a:endParaRPr>
          </a:p>
          <a:p>
            <a:pPr algn="ctr"/>
            <a:r>
              <a:rPr lang="en-GB" b="0" dirty="0" smtClean="0">
                <a:effectLst/>
              </a:rPr>
              <a:t/>
            </a:r>
            <a:br>
              <a:rPr lang="en-GB" b="0" dirty="0" smtClean="0">
                <a:effectLst/>
              </a:rPr>
            </a:br>
            <a:r>
              <a:rPr lang="en-GB" dirty="0">
                <a:solidFill>
                  <a:srgbClr val="000000"/>
                </a:solidFill>
                <a:latin typeface="Arial" panose="020B0604020202020204" pitchFamily="34" charset="0"/>
              </a:rPr>
              <a:t>          Every child is excited this year</a:t>
            </a:r>
            <a:r>
              <a:rPr lang="en-GB" sz="1050" b="0" i="0" u="none" strike="noStrike" dirty="0" smtClean="0">
                <a:solidFill>
                  <a:srgbClr val="000000"/>
                </a:solidFill>
                <a:effectLst/>
                <a:latin typeface="Arial" panose="020B0604020202020204" pitchFamily="34" charset="0"/>
              </a:rPr>
              <a:t> </a:t>
            </a:r>
            <a:endParaRPr lang="en-GB" b="0" dirty="0" smtClean="0">
              <a:effectLst/>
            </a:endParaRPr>
          </a:p>
          <a:p>
            <a:pPr algn="ctr"/>
            <a:r>
              <a:rPr lang="en-GB" dirty="0">
                <a:solidFill>
                  <a:srgbClr val="000000"/>
                </a:solidFill>
                <a:latin typeface="Arial" panose="020B0604020202020204" pitchFamily="34" charset="0"/>
              </a:rPr>
              <a:t>       For Christmas when we all cheer</a:t>
            </a:r>
            <a:endParaRPr lang="en-GB" b="0" dirty="0" smtClean="0">
              <a:effectLst/>
            </a:endParaRPr>
          </a:p>
          <a:p>
            <a:pPr algn="ctr"/>
            <a:r>
              <a:rPr lang="en-GB" dirty="0">
                <a:solidFill>
                  <a:srgbClr val="000000"/>
                </a:solidFill>
                <a:latin typeface="Arial" panose="020B0604020202020204" pitchFamily="34" charset="0"/>
              </a:rPr>
              <a:t>        Look Santa ate all the cookies</a:t>
            </a:r>
            <a:endParaRPr lang="en-GB" b="0" dirty="0" smtClean="0">
              <a:effectLst/>
            </a:endParaRPr>
          </a:p>
          <a:p>
            <a:pPr algn="ctr"/>
            <a:r>
              <a:rPr lang="en-GB" dirty="0">
                <a:solidFill>
                  <a:srgbClr val="000000"/>
                </a:solidFill>
                <a:latin typeface="Arial" panose="020B0604020202020204" pitchFamily="34" charset="0"/>
              </a:rPr>
              <a:t>             He also drank the </a:t>
            </a:r>
            <a:r>
              <a:rPr lang="en-GB" dirty="0" smtClean="0">
                <a:solidFill>
                  <a:srgbClr val="000000"/>
                </a:solidFill>
                <a:latin typeface="Arial" panose="020B0604020202020204" pitchFamily="34" charset="0"/>
              </a:rPr>
              <a:t>milk!</a:t>
            </a:r>
          </a:p>
          <a:p>
            <a:pPr algn="ctr"/>
            <a:endParaRPr lang="en-GB" b="0" dirty="0" smtClean="0">
              <a:effectLst/>
            </a:endParaRPr>
          </a:p>
          <a:p>
            <a:pPr algn="ctr"/>
            <a:r>
              <a:rPr lang="en-GB" dirty="0">
                <a:solidFill>
                  <a:srgbClr val="000000"/>
                </a:solidFill>
                <a:latin typeface="Arial" panose="020B0604020202020204" pitchFamily="34" charset="0"/>
              </a:rPr>
              <a:t>                He’s left presents</a:t>
            </a:r>
            <a:endParaRPr lang="en-GB" b="0" dirty="0" smtClean="0">
              <a:effectLst/>
            </a:endParaRPr>
          </a:p>
          <a:p>
            <a:pPr algn="ctr"/>
            <a:r>
              <a:rPr lang="en-GB" dirty="0">
                <a:solidFill>
                  <a:srgbClr val="000000"/>
                </a:solidFill>
                <a:latin typeface="Arial" panose="020B0604020202020204" pitchFamily="34" charset="0"/>
              </a:rPr>
              <a:t>            For every </a:t>
            </a:r>
            <a:r>
              <a:rPr lang="en-GB" dirty="0" smtClean="0">
                <a:solidFill>
                  <a:srgbClr val="000000"/>
                </a:solidFill>
                <a:latin typeface="Arial" panose="020B0604020202020204" pitchFamily="34" charset="0"/>
              </a:rPr>
              <a:t>boy </a:t>
            </a:r>
            <a:r>
              <a:rPr lang="en-GB" dirty="0">
                <a:solidFill>
                  <a:srgbClr val="000000"/>
                </a:solidFill>
                <a:latin typeface="Arial" panose="020B0604020202020204" pitchFamily="34" charset="0"/>
              </a:rPr>
              <a:t>and girl</a:t>
            </a:r>
            <a:endParaRPr lang="en-GB" b="0" dirty="0" smtClean="0">
              <a:effectLst/>
            </a:endParaRPr>
          </a:p>
          <a:p>
            <a:pPr algn="ctr"/>
            <a:r>
              <a:rPr lang="en-GB" dirty="0">
                <a:solidFill>
                  <a:srgbClr val="000000"/>
                </a:solidFill>
                <a:latin typeface="Arial" panose="020B0604020202020204" pitchFamily="34" charset="0"/>
              </a:rPr>
              <a:t>    Let’s open the presents </a:t>
            </a:r>
            <a:endParaRPr lang="en-GB" dirty="0" smtClean="0">
              <a:solidFill>
                <a:srgbClr val="000000"/>
              </a:solidFill>
              <a:latin typeface="Arial" panose="020B0604020202020204" pitchFamily="34" charset="0"/>
            </a:endParaRPr>
          </a:p>
          <a:p>
            <a:pPr algn="ctr"/>
            <a:r>
              <a:rPr lang="en-GB" dirty="0" smtClean="0">
                <a:solidFill>
                  <a:srgbClr val="000000"/>
                </a:solidFill>
                <a:latin typeface="Arial" panose="020B0604020202020204" pitchFamily="34" charset="0"/>
              </a:rPr>
              <a:t>so </a:t>
            </a:r>
            <a:r>
              <a:rPr lang="en-GB" dirty="0">
                <a:solidFill>
                  <a:srgbClr val="000000"/>
                </a:solidFill>
                <a:latin typeface="Arial" panose="020B0604020202020204" pitchFamily="34" charset="0"/>
              </a:rPr>
              <a:t>we </a:t>
            </a:r>
            <a:r>
              <a:rPr lang="en-GB" dirty="0" smtClean="0">
                <a:solidFill>
                  <a:srgbClr val="000000"/>
                </a:solidFill>
                <a:latin typeface="Arial" panose="020B0604020202020204" pitchFamily="34" charset="0"/>
              </a:rPr>
              <a:t>can play games.</a:t>
            </a:r>
          </a:p>
          <a:p>
            <a:pPr algn="ctr"/>
            <a:endParaRPr lang="en-GB" b="0" dirty="0" smtClean="0">
              <a:effectLst/>
            </a:endParaRPr>
          </a:p>
          <a:p>
            <a:pPr algn="ctr"/>
            <a:r>
              <a:rPr lang="en-GB" dirty="0">
                <a:solidFill>
                  <a:srgbClr val="000000"/>
                </a:solidFill>
                <a:latin typeface="Arial" panose="020B0604020202020204" pitchFamily="34" charset="0"/>
              </a:rPr>
              <a:t>    </a:t>
            </a:r>
            <a:r>
              <a:rPr lang="en-GB" dirty="0" smtClean="0">
                <a:solidFill>
                  <a:srgbClr val="000000"/>
                </a:solidFill>
                <a:latin typeface="Arial" panose="020B0604020202020204" pitchFamily="34" charset="0"/>
              </a:rPr>
              <a:t>Turkey, spuds, </a:t>
            </a:r>
            <a:r>
              <a:rPr lang="en-GB" dirty="0">
                <a:solidFill>
                  <a:srgbClr val="000000"/>
                </a:solidFill>
                <a:latin typeface="Arial" panose="020B0604020202020204" pitchFamily="34" charset="0"/>
              </a:rPr>
              <a:t>gravy if you wish</a:t>
            </a:r>
            <a:endParaRPr lang="en-GB" b="0" dirty="0" smtClean="0">
              <a:effectLst/>
            </a:endParaRPr>
          </a:p>
          <a:p>
            <a:pPr algn="ctr"/>
            <a:r>
              <a:rPr lang="en-GB" dirty="0">
                <a:solidFill>
                  <a:srgbClr val="000000"/>
                </a:solidFill>
                <a:latin typeface="Arial" panose="020B0604020202020204" pitchFamily="34" charset="0"/>
              </a:rPr>
              <a:t>  Ice cream and jelly what an amazing </a:t>
            </a:r>
            <a:r>
              <a:rPr lang="en-GB" dirty="0" smtClean="0">
                <a:solidFill>
                  <a:srgbClr val="000000"/>
                </a:solidFill>
                <a:latin typeface="Arial" panose="020B0604020202020204" pitchFamily="34" charset="0"/>
              </a:rPr>
              <a:t>dish</a:t>
            </a:r>
          </a:p>
          <a:p>
            <a:pPr algn="ctr"/>
            <a:endParaRPr lang="en-GB" b="0" dirty="0" smtClean="0">
              <a:effectLst/>
            </a:endParaRPr>
          </a:p>
          <a:p>
            <a:pPr algn="ctr"/>
            <a:r>
              <a:rPr lang="en-GB" dirty="0">
                <a:solidFill>
                  <a:srgbClr val="000000"/>
                </a:solidFill>
                <a:latin typeface="Arial" panose="020B0604020202020204" pitchFamily="34" charset="0"/>
              </a:rPr>
              <a:t>       Thank Santa for a great day</a:t>
            </a:r>
            <a:endParaRPr lang="en-GB" b="0" dirty="0" smtClean="0">
              <a:effectLst/>
            </a:endParaRPr>
          </a:p>
          <a:p>
            <a:pPr algn="ctr"/>
            <a:r>
              <a:rPr lang="en-GB" dirty="0">
                <a:solidFill>
                  <a:srgbClr val="000000"/>
                </a:solidFill>
                <a:latin typeface="Arial" panose="020B0604020202020204" pitchFamily="34" charset="0"/>
              </a:rPr>
              <a:t>         Let’s all shout </a:t>
            </a:r>
            <a:r>
              <a:rPr lang="en-GB" dirty="0" smtClean="0">
                <a:solidFill>
                  <a:srgbClr val="000000"/>
                </a:solidFill>
                <a:latin typeface="Arial" panose="020B0604020202020204" pitchFamily="34" charset="0"/>
              </a:rPr>
              <a:t>HOORAY!</a:t>
            </a:r>
            <a:endParaRPr lang="en-GB" b="0" dirty="0" smtClean="0">
              <a:effectLst/>
            </a:endParaRPr>
          </a:p>
          <a:p>
            <a:pPr algn="ctr"/>
            <a:r>
              <a:rPr lang="en-GB" dirty="0">
                <a:solidFill>
                  <a:srgbClr val="000000"/>
                </a:solidFill>
                <a:latin typeface="Arial" panose="020B0604020202020204" pitchFamily="34" charset="0"/>
              </a:rPr>
              <a:t> </a:t>
            </a:r>
            <a:endParaRPr lang="en-GB" b="0" dirty="0" smtClean="0">
              <a:effectLst/>
            </a:endParaRPr>
          </a:p>
          <a:p>
            <a:pPr algn="ctr"/>
            <a:r>
              <a:rPr lang="en-GB" dirty="0">
                <a:solidFill>
                  <a:srgbClr val="000000"/>
                </a:solidFill>
                <a:latin typeface="Arial" panose="020B0604020202020204" pitchFamily="34" charset="0"/>
              </a:rPr>
              <a:t>             By Erin Coyle</a:t>
            </a:r>
            <a:endParaRPr lang="en-GB" b="0" dirty="0" smtClean="0">
              <a:effectLst/>
            </a:endParaRPr>
          </a:p>
          <a:p>
            <a:r>
              <a:rPr lang="en-GB" dirty="0" smtClean="0"/>
              <a:t/>
            </a:r>
            <a:br>
              <a:rPr lang="en-GB" dirty="0" smtClean="0"/>
            </a:br>
            <a:endParaRPr lang="en-IE" dirty="0"/>
          </a:p>
        </p:txBody>
      </p:sp>
      <p:pic>
        <p:nvPicPr>
          <p:cNvPr id="6146" name="Picture 2" descr="https://lh5.googleusercontent.com/0pBNXJ6460cQCe_dkP9Q8qhLI7BGgFS3goT-H_V93QNCm1PfG3BEnN7EObYcOo4YiF9HVSuHt_pt-kjGdQ4sPyp_1345c0fe3JPoBWxYupYXhySBkYmikr7ZGrT6uBRFfYqqMywQKXH88bWUOAgr5Nu2Gi_wyDFIejP2iE0u-M4o_pn1vwZNMgTmRsklh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19" y="719847"/>
            <a:ext cx="5400675" cy="556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8656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1551602" y="1044187"/>
            <a:ext cx="3077102" cy="43513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p:cNvPicPr/>
          <p:nvPr/>
        </p:nvPicPr>
        <p:blipFill rotWithShape="1">
          <a:blip r:embed="rId3"/>
          <a:srcRect l="4041" t="13523" r="12245" b="21290"/>
          <a:stretch/>
        </p:blipFill>
        <p:spPr>
          <a:xfrm>
            <a:off x="7149830" y="1391056"/>
            <a:ext cx="3258766" cy="3657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6698487" y="553557"/>
            <a:ext cx="2080726" cy="369332"/>
          </a:xfrm>
          <a:prstGeom prst="rect">
            <a:avLst/>
          </a:prstGeom>
          <a:noFill/>
        </p:spPr>
        <p:txBody>
          <a:bodyPr wrap="square" rtlCol="0">
            <a:spAutoFit/>
          </a:bodyPr>
          <a:lstStyle/>
          <a:p>
            <a:r>
              <a:rPr lang="en-IE" dirty="0" smtClean="0"/>
              <a:t>Ciara 4</a:t>
            </a:r>
            <a:r>
              <a:rPr lang="en-IE" baseline="30000" dirty="0" smtClean="0"/>
              <a:t>th</a:t>
            </a:r>
            <a:r>
              <a:rPr lang="en-IE" dirty="0" smtClean="0"/>
              <a:t> Class</a:t>
            </a:r>
            <a:endParaRPr lang="en-IE" dirty="0"/>
          </a:p>
        </p:txBody>
      </p:sp>
    </p:spTree>
    <p:extLst>
      <p:ext uri="{BB962C8B-B14F-4D97-AF65-F5344CB8AC3E}">
        <p14:creationId xmlns:p14="http://schemas.microsoft.com/office/powerpoint/2010/main" val="2729041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9097" y="2290898"/>
            <a:ext cx="9404295" cy="3247749"/>
          </a:xfrm>
          <a:prstGeom prst="rect">
            <a:avLst/>
          </a:prstGeom>
          <a:solidFill>
            <a:schemeClr val="bg1"/>
          </a:solidFill>
        </p:spPr>
        <p:txBody>
          <a:bodyPr wrap="square">
            <a:spAutoFit/>
          </a:bodyPr>
          <a:lstStyle/>
          <a:p>
            <a:pPr>
              <a:lnSpc>
                <a:spcPct val="115000"/>
              </a:lnSpc>
              <a:spcAft>
                <a:spcPts val="1000"/>
              </a:spcAft>
            </a:pPr>
            <a:r>
              <a:rPr lang="en-GB" sz="2000" dirty="0" smtClean="0">
                <a:latin typeface="Arial" panose="020B0604020202020204" pitchFamily="34" charset="0"/>
                <a:ea typeface="Calibri" panose="020F0502020204030204" pitchFamily="34" charset="0"/>
                <a:cs typeface="Arial" panose="020B0604020202020204" pitchFamily="34" charset="0"/>
              </a:rPr>
              <a:t>Once </a:t>
            </a:r>
            <a:r>
              <a:rPr lang="en-GB" sz="2000" dirty="0">
                <a:latin typeface="Arial" panose="020B0604020202020204" pitchFamily="34" charset="0"/>
                <a:ea typeface="Calibri" panose="020F0502020204030204" pitchFamily="34" charset="0"/>
                <a:cs typeface="Arial" panose="020B0604020202020204" pitchFamily="34" charset="0"/>
              </a:rPr>
              <a:t>upon a </a:t>
            </a:r>
            <a:r>
              <a:rPr lang="en-GB" sz="2000" dirty="0" smtClean="0">
                <a:latin typeface="Arial" panose="020B0604020202020204" pitchFamily="34" charset="0"/>
                <a:ea typeface="Calibri" panose="020F0502020204030204" pitchFamily="34" charset="0"/>
                <a:cs typeface="Arial" panose="020B0604020202020204" pitchFamily="34" charset="0"/>
              </a:rPr>
              <a:t>time, </a:t>
            </a:r>
            <a:r>
              <a:rPr lang="en-GB" sz="2000" dirty="0">
                <a:latin typeface="Arial" panose="020B0604020202020204" pitchFamily="34" charset="0"/>
                <a:ea typeface="Calibri" panose="020F0502020204030204" pitchFamily="34" charset="0"/>
                <a:cs typeface="Arial" panose="020B0604020202020204" pitchFamily="34" charset="0"/>
              </a:rPr>
              <a:t>in the North Pole, Santa and all his elves were making toys in the factory. </a:t>
            </a:r>
            <a:r>
              <a:rPr lang="en-GB" sz="2000" dirty="0" smtClean="0">
                <a:latin typeface="Arial" panose="020B0604020202020204" pitchFamily="34" charset="0"/>
                <a:ea typeface="Calibri" panose="020F0502020204030204" pitchFamily="34" charset="0"/>
                <a:cs typeface="Arial" panose="020B0604020202020204" pitchFamily="34" charset="0"/>
              </a:rPr>
              <a:t>One </a:t>
            </a:r>
            <a:r>
              <a:rPr lang="en-GB" sz="2000" dirty="0">
                <a:latin typeface="Arial" panose="020B0604020202020204" pitchFamily="34" charset="0"/>
                <a:ea typeface="Calibri" panose="020F0502020204030204" pitchFamily="34" charset="0"/>
                <a:cs typeface="Arial" panose="020B0604020202020204" pitchFamily="34" charset="0"/>
              </a:rPr>
              <a:t>day Santa got all the toys and put them in his </a:t>
            </a:r>
            <a:r>
              <a:rPr lang="en-GB" sz="2000" dirty="0" smtClean="0">
                <a:latin typeface="Arial" panose="020B0604020202020204" pitchFamily="34" charset="0"/>
                <a:ea typeface="Calibri" panose="020F0502020204030204" pitchFamily="34" charset="0"/>
                <a:cs typeface="Arial" panose="020B0604020202020204" pitchFamily="34" charset="0"/>
              </a:rPr>
              <a:t>sack. He </a:t>
            </a:r>
            <a:r>
              <a:rPr lang="en-GB" sz="2000" dirty="0">
                <a:latin typeface="Arial" panose="020B0604020202020204" pitchFamily="34" charset="0"/>
                <a:ea typeface="Calibri" panose="020F0502020204030204" pitchFamily="34" charset="0"/>
                <a:cs typeface="Arial" panose="020B0604020202020204" pitchFamily="34" charset="0"/>
              </a:rPr>
              <a:t>then got his sleigh and his </a:t>
            </a:r>
            <a:r>
              <a:rPr lang="en-GB" sz="2000" dirty="0" smtClean="0">
                <a:latin typeface="Arial" panose="020B0604020202020204" pitchFamily="34" charset="0"/>
                <a:ea typeface="Calibri" panose="020F0502020204030204" pitchFamily="34" charset="0"/>
                <a:cs typeface="Arial" panose="020B0604020202020204" pitchFamily="34" charset="0"/>
              </a:rPr>
              <a:t>reindeers. </a:t>
            </a:r>
            <a:r>
              <a:rPr lang="en-GB" sz="2000" dirty="0">
                <a:latin typeface="Arial" panose="020B0604020202020204" pitchFamily="34" charset="0"/>
                <a:ea typeface="Calibri" panose="020F0502020204030204" pitchFamily="34" charset="0"/>
                <a:cs typeface="Arial" panose="020B0604020202020204" pitchFamily="34" charset="0"/>
              </a:rPr>
              <a:t>He got Rudolph, Dasher, Comet, Vixen, Prancer, Cupid, Dancer and Blitzen. Then he took off in the night sky to all the houses to give children presents. When he got to the first </a:t>
            </a:r>
            <a:r>
              <a:rPr lang="en-GB" sz="2000" dirty="0" smtClean="0">
                <a:latin typeface="Arial" panose="020B0604020202020204" pitchFamily="34" charset="0"/>
                <a:ea typeface="Calibri" panose="020F0502020204030204" pitchFamily="34" charset="0"/>
                <a:cs typeface="Arial" panose="020B0604020202020204" pitchFamily="34" charset="0"/>
              </a:rPr>
              <a:t>house, </a:t>
            </a:r>
            <a:r>
              <a:rPr lang="en-GB" sz="2000" dirty="0">
                <a:latin typeface="Arial" panose="020B0604020202020204" pitchFamily="34" charset="0"/>
                <a:ea typeface="Calibri" panose="020F0502020204030204" pitchFamily="34" charset="0"/>
                <a:cs typeface="Arial" panose="020B0604020202020204" pitchFamily="34" charset="0"/>
              </a:rPr>
              <a:t>he gave the boy a football, goalkeeper gloves, goalkeeper nets and surprises in his stocking. Then he went to the last house and gave the girl a doll and a unicorn teddy. </a:t>
            </a:r>
            <a:r>
              <a:rPr lang="en-GB" sz="2000" dirty="0" smtClean="0">
                <a:latin typeface="Arial" panose="020B0604020202020204" pitchFamily="34" charset="0"/>
                <a:ea typeface="Calibri" panose="020F0502020204030204" pitchFamily="34" charset="0"/>
                <a:cs typeface="Arial" panose="020B0604020202020204" pitchFamily="34" charset="0"/>
              </a:rPr>
              <a:t>He </a:t>
            </a:r>
            <a:r>
              <a:rPr lang="en-GB" sz="2000" dirty="0">
                <a:latin typeface="Arial" panose="020B0604020202020204" pitchFamily="34" charset="0"/>
                <a:ea typeface="Calibri" panose="020F0502020204030204" pitchFamily="34" charset="0"/>
                <a:cs typeface="Arial" panose="020B0604020202020204" pitchFamily="34" charset="0"/>
              </a:rPr>
              <a:t>went back to the North Pole and </a:t>
            </a:r>
            <a:r>
              <a:rPr lang="en-GB" sz="2000" dirty="0" smtClean="0">
                <a:latin typeface="Arial" panose="020B0604020202020204" pitchFamily="34" charset="0"/>
                <a:ea typeface="Calibri" panose="020F0502020204030204" pitchFamily="34" charset="0"/>
                <a:cs typeface="Arial" panose="020B0604020202020204" pitchFamily="34" charset="0"/>
              </a:rPr>
              <a:t>got </a:t>
            </a:r>
            <a:r>
              <a:rPr lang="en-GB" sz="2000" dirty="0">
                <a:latin typeface="Arial" panose="020B0604020202020204" pitchFamily="34" charset="0"/>
                <a:ea typeface="Calibri" panose="020F0502020204030204" pitchFamily="34" charset="0"/>
                <a:cs typeface="Arial" panose="020B0604020202020204" pitchFamily="34" charset="0"/>
              </a:rPr>
              <a:t>to eat cookies and </a:t>
            </a:r>
            <a:r>
              <a:rPr lang="en-GB" sz="2000" dirty="0" smtClean="0">
                <a:latin typeface="Arial" panose="020B0604020202020204" pitchFamily="34" charset="0"/>
                <a:ea typeface="Calibri" panose="020F0502020204030204" pitchFamily="34" charset="0"/>
                <a:cs typeface="Arial" panose="020B0604020202020204" pitchFamily="34" charset="0"/>
              </a:rPr>
              <a:t>drink whiskey</a:t>
            </a:r>
            <a:r>
              <a:rPr lang="en-GB" sz="2000" dirty="0">
                <a:latin typeface="Arial" panose="020B0604020202020204" pitchFamily="34" charset="0"/>
                <a:ea typeface="Calibri" panose="020F0502020204030204" pitchFamily="34" charset="0"/>
                <a:cs typeface="Arial" panose="020B0604020202020204" pitchFamily="34" charset="0"/>
              </a:rPr>
              <a:t>. Then he went to get pyjamas and he went to sleep. </a:t>
            </a:r>
            <a:endParaRPr lang="en-IE"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031059" y="868279"/>
            <a:ext cx="5666936" cy="1107996"/>
          </a:xfrm>
          <a:prstGeom prst="rect">
            <a:avLst/>
          </a:prstGeom>
          <a:noFill/>
        </p:spPr>
        <p:txBody>
          <a:bodyPr wrap="none" lIns="91440" tIns="45720" rIns="91440" bIns="45720">
            <a:spAutoFit/>
          </a:bodyPr>
          <a:lstStyle/>
          <a:p>
            <a:pPr algn="ctr"/>
            <a:r>
              <a:rPr lang="en-US" sz="6600" b="0" cap="none" spc="0" dirty="0" smtClean="0">
                <a:ln w="0"/>
                <a:solidFill>
                  <a:schemeClr val="tx1"/>
                </a:solidFill>
                <a:effectLst>
                  <a:outerShdw blurRad="38100" dist="19050" dir="2700000" algn="tl" rotWithShape="0">
                    <a:schemeClr val="dk1">
                      <a:alpha val="40000"/>
                    </a:schemeClr>
                  </a:outerShdw>
                </a:effectLst>
                <a:latin typeface="Frosty" panose="00000400000000000000" pitchFamily="2" charset="0"/>
              </a:rPr>
              <a:t>In the North Pole</a:t>
            </a:r>
            <a:endParaRPr lang="en-US" sz="6600" b="0" cap="none" spc="0" dirty="0">
              <a:ln w="0"/>
              <a:solidFill>
                <a:schemeClr val="tx1"/>
              </a:solidFill>
              <a:effectLst>
                <a:outerShdw blurRad="38100" dist="19050" dir="2700000" algn="tl" rotWithShape="0">
                  <a:schemeClr val="dk1">
                    <a:alpha val="40000"/>
                  </a:schemeClr>
                </a:outerShdw>
              </a:effectLst>
              <a:latin typeface="Frosty" panose="00000400000000000000" pitchFamily="2" charset="0"/>
            </a:endParaRPr>
          </a:p>
        </p:txBody>
      </p:sp>
      <p:pic>
        <p:nvPicPr>
          <p:cNvPr id="1026" name="Picture 2" descr="704 North Pole Sign Illustrations &amp; Clip Art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392" y="1779639"/>
            <a:ext cx="1401356" cy="375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3123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328" t="6817" r="14239"/>
          <a:stretch/>
        </p:blipFill>
        <p:spPr>
          <a:xfrm>
            <a:off x="4226768" y="886408"/>
            <a:ext cx="3728076" cy="506572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309668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rot="16200000">
            <a:off x="2820224" y="-2820225"/>
            <a:ext cx="6713680" cy="12354128"/>
          </a:xfrm>
          <a:prstGeom prst="rect">
            <a:avLst/>
          </a:prstGeom>
        </p:spPr>
      </p:pic>
    </p:spTree>
    <p:extLst>
      <p:ext uri="{BB962C8B-B14F-4D97-AF65-F5344CB8AC3E}">
        <p14:creationId xmlns:p14="http://schemas.microsoft.com/office/powerpoint/2010/main" val="3281278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rot="10800000">
            <a:off x="3741574" y="914400"/>
            <a:ext cx="4206099" cy="49918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4622937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9176" t="4266" r="13779" b="4246"/>
          <a:stretch/>
        </p:blipFill>
        <p:spPr>
          <a:xfrm>
            <a:off x="3872204" y="951722"/>
            <a:ext cx="4237651" cy="47959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737119" y="951722"/>
            <a:ext cx="2099387" cy="369332"/>
          </a:xfrm>
          <a:prstGeom prst="rect">
            <a:avLst/>
          </a:prstGeom>
          <a:noFill/>
        </p:spPr>
        <p:txBody>
          <a:bodyPr wrap="square" rtlCol="0">
            <a:spAutoFit/>
          </a:bodyPr>
          <a:lstStyle/>
          <a:p>
            <a:r>
              <a:rPr lang="en-IE" dirty="0" smtClean="0"/>
              <a:t>Abbie 1</a:t>
            </a:r>
            <a:r>
              <a:rPr lang="en-IE" baseline="30000" dirty="0" smtClean="0"/>
              <a:t>st</a:t>
            </a:r>
            <a:r>
              <a:rPr lang="en-IE" dirty="0" smtClean="0"/>
              <a:t> Class</a:t>
            </a:r>
            <a:endParaRPr lang="en-IE" dirty="0"/>
          </a:p>
        </p:txBody>
      </p:sp>
    </p:spTree>
    <p:extLst>
      <p:ext uri="{BB962C8B-B14F-4D97-AF65-F5344CB8AC3E}">
        <p14:creationId xmlns:p14="http://schemas.microsoft.com/office/powerpoint/2010/main" val="80220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31696" t="4289" r="8861" b="537"/>
          <a:stretch/>
        </p:blipFill>
        <p:spPr bwMode="auto">
          <a:xfrm rot="5400000">
            <a:off x="3229898" y="-2177844"/>
            <a:ext cx="5801034" cy="11159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604838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9032" t="428"/>
          <a:stretch/>
        </p:blipFill>
        <p:spPr>
          <a:xfrm rot="5400000">
            <a:off x="3209500" y="-2158911"/>
            <a:ext cx="5831989" cy="11248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0536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1300" t="773" r="3967" b="-1504"/>
          <a:stretch/>
        </p:blipFill>
        <p:spPr>
          <a:xfrm>
            <a:off x="501444" y="491613"/>
            <a:ext cx="11218607" cy="5860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8985380" y="709127"/>
            <a:ext cx="2640563" cy="369332"/>
          </a:xfrm>
          <a:prstGeom prst="rect">
            <a:avLst/>
          </a:prstGeom>
          <a:noFill/>
        </p:spPr>
        <p:txBody>
          <a:bodyPr wrap="square" rtlCol="0">
            <a:spAutoFit/>
          </a:bodyPr>
          <a:lstStyle/>
          <a:p>
            <a:r>
              <a:rPr lang="en-IE" dirty="0" smtClean="0"/>
              <a:t>Sophie 2</a:t>
            </a:r>
            <a:r>
              <a:rPr lang="en-IE" baseline="30000" dirty="0" smtClean="0"/>
              <a:t>nd</a:t>
            </a:r>
            <a:r>
              <a:rPr lang="en-IE" dirty="0" smtClean="0"/>
              <a:t> Class</a:t>
            </a:r>
            <a:endParaRPr lang="en-IE" dirty="0"/>
          </a:p>
        </p:txBody>
      </p:sp>
    </p:spTree>
    <p:extLst>
      <p:ext uri="{BB962C8B-B14F-4D97-AF65-F5344CB8AC3E}">
        <p14:creationId xmlns:p14="http://schemas.microsoft.com/office/powerpoint/2010/main" val="3118851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rot="5400000">
            <a:off x="3204519" y="-2260622"/>
            <a:ext cx="5950111" cy="11375925"/>
          </a:xfrm>
          <a:prstGeom prst="rect">
            <a:avLst/>
          </a:prstGeom>
          <a:solidFill>
            <a:schemeClr val="tx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951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446" t="3896" r="4537" b="2133"/>
          <a:stretch/>
        </p:blipFill>
        <p:spPr>
          <a:xfrm>
            <a:off x="3172408" y="531845"/>
            <a:ext cx="5725685" cy="5680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4745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rot="5400000">
            <a:off x="3863268" y="-1623921"/>
            <a:ext cx="4692511" cy="99930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77425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7522" y="501445"/>
            <a:ext cx="9596283" cy="5801032"/>
          </a:xfrm>
          <a:prstGeom prst="rect">
            <a:avLst/>
          </a:prstGeom>
        </p:spPr>
      </p:pic>
    </p:spTree>
    <p:extLst>
      <p:ext uri="{BB962C8B-B14F-4D97-AF65-F5344CB8AC3E}">
        <p14:creationId xmlns:p14="http://schemas.microsoft.com/office/powerpoint/2010/main" val="3935237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135" t="11421" r="9460"/>
          <a:stretch/>
        </p:blipFill>
        <p:spPr>
          <a:xfrm>
            <a:off x="2520301" y="456468"/>
            <a:ext cx="3852153" cy="5904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753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881534" y="1101012"/>
            <a:ext cx="4438078" cy="466274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811763" y="765110"/>
            <a:ext cx="2379306" cy="369332"/>
          </a:xfrm>
          <a:prstGeom prst="rect">
            <a:avLst/>
          </a:prstGeom>
          <a:noFill/>
        </p:spPr>
        <p:txBody>
          <a:bodyPr wrap="square" rtlCol="0">
            <a:spAutoFit/>
          </a:bodyPr>
          <a:lstStyle/>
          <a:p>
            <a:r>
              <a:rPr lang="en-IE" dirty="0" smtClean="0"/>
              <a:t>Olivia 5</a:t>
            </a:r>
            <a:r>
              <a:rPr lang="en-IE" baseline="30000" dirty="0" smtClean="0"/>
              <a:t>th</a:t>
            </a:r>
            <a:r>
              <a:rPr lang="en-IE" dirty="0"/>
              <a:t> </a:t>
            </a:r>
            <a:r>
              <a:rPr lang="en-IE" dirty="0" smtClean="0"/>
              <a:t>Class</a:t>
            </a:r>
            <a:endParaRPr lang="en-IE" dirty="0"/>
          </a:p>
        </p:txBody>
      </p:sp>
    </p:spTree>
    <p:extLst>
      <p:ext uri="{BB962C8B-B14F-4D97-AF65-F5344CB8AC3E}">
        <p14:creationId xmlns:p14="http://schemas.microsoft.com/office/powerpoint/2010/main" val="1156506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rot="5400000">
            <a:off x="3501574" y="-1318075"/>
            <a:ext cx="5188851" cy="95554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1558212" y="1007706"/>
            <a:ext cx="3806889" cy="369332"/>
          </a:xfrm>
          <a:prstGeom prst="rect">
            <a:avLst/>
          </a:prstGeom>
          <a:noFill/>
        </p:spPr>
        <p:txBody>
          <a:bodyPr wrap="square" rtlCol="0">
            <a:spAutoFit/>
          </a:bodyPr>
          <a:lstStyle/>
          <a:p>
            <a:r>
              <a:rPr lang="en-IE" dirty="0" smtClean="0"/>
              <a:t>Ellie 4</a:t>
            </a:r>
            <a:r>
              <a:rPr lang="en-IE" baseline="30000" dirty="0" smtClean="0"/>
              <a:t>th</a:t>
            </a:r>
            <a:r>
              <a:rPr lang="en-IE" dirty="0" smtClean="0"/>
              <a:t> Class</a:t>
            </a:r>
            <a:endParaRPr lang="en-IE" dirty="0"/>
          </a:p>
        </p:txBody>
      </p:sp>
    </p:spTree>
    <p:extLst>
      <p:ext uri="{BB962C8B-B14F-4D97-AF65-F5344CB8AC3E}">
        <p14:creationId xmlns:p14="http://schemas.microsoft.com/office/powerpoint/2010/main" val="141684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9574" y="665870"/>
            <a:ext cx="7646669" cy="5525645"/>
          </a:xfrm>
          <a:prstGeom prst="rect">
            <a:avLst/>
          </a:prstGeom>
        </p:spPr>
      </p:pic>
    </p:spTree>
    <p:extLst>
      <p:ext uri="{BB962C8B-B14F-4D97-AF65-F5344CB8AC3E}">
        <p14:creationId xmlns:p14="http://schemas.microsoft.com/office/powerpoint/2010/main" val="3656826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3432" y="519522"/>
            <a:ext cx="8272016" cy="5816039"/>
          </a:xfrm>
          <a:prstGeom prst="rect">
            <a:avLst/>
          </a:prstGeom>
        </p:spPr>
      </p:pic>
    </p:spTree>
    <p:extLst>
      <p:ext uri="{BB962C8B-B14F-4D97-AF65-F5344CB8AC3E}">
        <p14:creationId xmlns:p14="http://schemas.microsoft.com/office/powerpoint/2010/main" val="2878045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1252" y="678385"/>
            <a:ext cx="7580188" cy="5517687"/>
          </a:xfrm>
          <a:prstGeom prst="rect">
            <a:avLst/>
          </a:prstGeom>
        </p:spPr>
      </p:pic>
    </p:spTree>
    <p:extLst>
      <p:ext uri="{BB962C8B-B14F-4D97-AF65-F5344CB8AC3E}">
        <p14:creationId xmlns:p14="http://schemas.microsoft.com/office/powerpoint/2010/main" val="31945960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1892</TotalTime>
  <Words>4657</Words>
  <Application>Microsoft Office PowerPoint</Application>
  <PresentationFormat>Widescreen</PresentationFormat>
  <Paragraphs>318</Paragraphs>
  <Slides>62</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62</vt:i4>
      </vt:variant>
    </vt:vector>
  </HeadingPairs>
  <TitlesOfParts>
    <vt:vector size="78" baseType="lpstr">
      <vt:lpstr>Alba</vt:lpstr>
      <vt:lpstr>Arial</vt:lpstr>
      <vt:lpstr>Balloonatic</vt:lpstr>
      <vt:lpstr>Brady Bunch Remastered</vt:lpstr>
      <vt:lpstr>Bubble Bobble</vt:lpstr>
      <vt:lpstr>Calibri</vt:lpstr>
      <vt:lpstr>Christmas Snow</vt:lpstr>
      <vt:lpstr>Courier New</vt:lpstr>
      <vt:lpstr>Frosty</vt:lpstr>
      <vt:lpstr>Gaban</vt:lpstr>
      <vt:lpstr>Garamond</vt:lpstr>
      <vt:lpstr>Kingthings Christmas 2</vt:lpstr>
      <vt:lpstr>Little Miss Cursive</vt:lpstr>
      <vt:lpstr>Pacifico</vt:lpstr>
      <vt:lpstr>Times New Roman</vt:lpstr>
      <vt:lpstr>Organic</vt:lpstr>
      <vt:lpstr>PowerPoint Presentation</vt:lpstr>
      <vt:lpstr>PowerPoint Presentation</vt:lpstr>
      <vt:lpstr>PowerPoint Presentation</vt:lpstr>
      <vt:lpstr>Evil Santa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Christmas in Ukraine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Jokes Section</vt:lpstr>
      <vt:lpstr>Alannah’s Jokes Section</vt:lpstr>
      <vt:lpstr>PowerPoint Presentation</vt:lpstr>
      <vt:lpstr>Kacey’s Joke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Breda Mc Geever</dc:creator>
  <cp:lastModifiedBy>Breda Mc Geever</cp:lastModifiedBy>
  <cp:revision>70</cp:revision>
  <dcterms:created xsi:type="dcterms:W3CDTF">2022-12-13T18:28:04Z</dcterms:created>
  <dcterms:modified xsi:type="dcterms:W3CDTF">2022-12-21T14:27:25Z</dcterms:modified>
</cp:coreProperties>
</file>